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299" r:id="rId4"/>
    <p:sldId id="306" r:id="rId5"/>
    <p:sldId id="32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53" d="100"/>
          <a:sy n="53" d="100"/>
        </p:scale>
        <p:origin x="144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آیا رضایت شغلی و خودکارآمدی وسعت نقش پیوندهایی با رفتار کاری پیشگیرانه است؟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یک مرکز بازداشت ایالتی ، تاسیساتی است که در آن یک مظنون در حالی که پرونده در دادگاه مورد بازجویی ، پی‌گرد قانونی و بررسی قرار </a:t>
            </a:r>
            <a:r>
              <a:rPr lang="fa-IR" sz="2000" dirty="0" smtClean="0">
                <a:cs typeface="B Nazanin" panose="00000400000000000000" pitchFamily="2" charset="-78"/>
              </a:rPr>
              <a:t>می‌گیرد، </a:t>
            </a:r>
            <a:r>
              <a:rPr lang="fa-IR" sz="2000" dirty="0">
                <a:cs typeface="B Nazanin" panose="00000400000000000000" pitchFamily="2" charset="-78"/>
              </a:rPr>
              <a:t>در بازداشت به سر می‌برد. این یک موسسه است که به اعضای جامعه که در زندان به سر می‌برند و در عین حال امنیت و نظم را نیز </a:t>
            </a:r>
            <a:r>
              <a:rPr lang="fa-IR" sz="2000">
                <a:cs typeface="B Nazanin" panose="00000400000000000000" pitchFamily="2" charset="-78"/>
              </a:rPr>
              <a:t>حفظ </a:t>
            </a:r>
            <a:r>
              <a:rPr lang="fa-IR" sz="2000" smtClean="0">
                <a:cs typeface="B Nazanin" panose="00000400000000000000" pitchFamily="2" charset="-78"/>
              </a:rPr>
              <a:t>می‌کنند، </a:t>
            </a:r>
            <a:r>
              <a:rPr lang="fa-IR" sz="2000" dirty="0">
                <a:cs typeface="B Nazanin" panose="00000400000000000000" pitchFamily="2" charset="-78"/>
              </a:rPr>
              <a:t>خدمات ارائه می‌دهد. این فرآیند شامل حفاظت ، پیش‌گیری و پی‌گرد قانونی در برابر هر گونه تهدید و مداخله خارج از مرکز بازداشت دولت می‌باشد. به منظور ایجاد و حفظ رفتار کاری پیش‌کنشگری در مراکز بازداشت ، اقدام یکپارچه ، مشارکتی و انگیزشی به سمت وظایف با اتخاذ یک نقش بزرگ‌تر مورد نیاز می‌باشد. علاوه بر این پارکر (‏۱۹۹۸) ‏اظهار داشت که به نظر می‌رسد کارکنان با خودکارآمدی گسترده نقش دارای این نوع اقدامات و انگیزه‌ها هستند. 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1/24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2/24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مرور ادبیات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مرور ادبیات</a:t>
            </a:r>
            <a:endParaRPr lang="fa-I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افراد با شخصیت پیش‌کنشگری تمایل به داشتن یک موقعیت پایدار دارد و به راحتی تحت‌تاثیر چالش‌های موقعیتی و تغییرات محیطی قرار نمی‌گیرد و معمولا هدف محور هستند و ابتکار به دست گرفتن فرصت‌های بالقوه را دارند. بنابراین آن‌ها قادر به ایجاد تغییرات در درون خود و همچنین محیط خود هستند. 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افراد رفتار کاری پیش‌کنشگری نشان می‌دهند که می‌توانند فراتر از کار مشخص‌شده بروند ، اهداف را تعیین کنند و یک رویکرد بلند مدت برای اجتناب از تعارض اتخاذ کنند.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از نظر روش‌شناسی ، رضایت شغلی پاسخ عاطفی کارمندان به کارشان است که در واقع تضاد بین نتایج واقعی و مورد نظر است و ممکن است نتیجه یک ارزیابی مثبت از شغل یا تجربه کاری فرد باشد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  <a:endParaRPr lang="fa-IR" sz="2000" dirty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4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3/24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مرور ادبیات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ظرفیت خود برای انجام وظایف خاص ، خودکارآمدی نامیده می‌شود. خودکارآمدی که به عنوان یک عامل انگیزش شغلی قابل‌توجه است به عنوان خودکارآمدی گسترده نقش در نظر گرفته می‌شود. 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شخصیت فعال در رفتار کاری پیش‌کنشگر شخصیتی است که احتمالات را می‌بیند و آن‌ها را می‌گیرد ، ابتکار عمل به خرج می‌دهد ، عمل می‌کند و تا زمانی که تغییرات قابل‌توجهی رخ ندهد از آن جلوگیری می‌کند. 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نتیجه این است که که شخصیت پیش‌کنشگری می‌تواند رفتار کاری پیش‌کنشگری را تحت‌تاثیر قرار دهد و ماهیت شخصیت پیش‌کنشگری تغییر و کنترل را ایجاد خواهد کرد که می‌تواند رفتار کاری پیش‌کنشگری را در محل کار بدون توجه به زمینه کاری به دلیل تمایل طبیعی آن به خود شروع‌کننده بودن و ابتکار عمل گرفتن پشتیبانی کند.</a:t>
            </a:r>
          </a:p>
          <a:p>
            <a:pPr algn="just" rtl="1">
              <a:lnSpc>
                <a:spcPct val="150000"/>
              </a:lnSpc>
            </a:pPr>
            <a:r>
              <a:rPr lang="en-US" sz="2000" dirty="0" smtClean="0">
                <a:cs typeface="B Nazanin" panose="00000400000000000000" pitchFamily="2" charset="-78"/>
              </a:rPr>
              <a:t>H1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شخصیت پیش‌کنشگر به طور قابل‌توجهی رفتار کاری فعال را تحت‌تاثیر قرار می‌دهد.</a:t>
            </a:r>
          </a:p>
        </p:txBody>
      </p:sp>
    </p:spTree>
    <p:extLst>
      <p:ext uri="{BB962C8B-B14F-4D97-AF65-F5344CB8AC3E}">
        <p14:creationId xmlns:p14="http://schemas.microsoft.com/office/powerpoint/2010/main" val="209967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95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507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2022-04-09T16:42:18Z</dcterms:modified>
</cp:coreProperties>
</file>