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تأثیر </a:t>
            </a:r>
            <a:r>
              <a:rPr lang="fa-IR" sz="2800" b="1" dirty="0" smtClean="0">
                <a:cs typeface="B Nazanin" panose="00000400000000000000" pitchFamily="2" charset="-78"/>
              </a:rPr>
              <a:t>تعدیل</a:t>
            </a:r>
            <a:r>
              <a:rPr lang="en-US" sz="2800" b="1" dirty="0" smtClean="0">
                <a:cs typeface="B Nazanin" panose="00000400000000000000" pitchFamily="2" charset="-78"/>
              </a:rPr>
              <a:t> </a:t>
            </a:r>
            <a:r>
              <a:rPr lang="fa-IR" sz="2800" b="1" dirty="0" smtClean="0">
                <a:cs typeface="B Nazanin" panose="00000400000000000000" pitchFamily="2" charset="-78"/>
              </a:rPr>
              <a:t>کننده </a:t>
            </a:r>
            <a:r>
              <a:rPr lang="fa-IR" sz="2800" b="1" dirty="0">
                <a:cs typeface="B Nazanin" panose="00000400000000000000" pitchFamily="2" charset="-78"/>
              </a:rPr>
              <a:t>توانش هیجانی (عاطفی) بر رضایت شغلی و تعهد سازمانی متخصصان سلامت</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smtClean="0">
                <a:cs typeface="B Nazanin" panose="00000400000000000000" pitchFamily="2" charset="-78"/>
              </a:rPr>
              <a:t>مینه </a:t>
            </a:r>
            <a:r>
              <a:rPr lang="fa-IR" sz="2000" dirty="0">
                <a:cs typeface="B Nazanin" panose="00000400000000000000" pitchFamily="2" charset="-78"/>
              </a:rPr>
              <a:t>مطالعات پژوهشی بر اهمیت توانش هیجانی بر رضایت شغلی یا بر تعهد سازمانی تأکید کرده اند. توانش هیجانی به عنوان یک مجموعه ی چندبعدی از توانایی ها و مهارت های فردی برای مقابله با عواطف شخصی و عواطف دیگران در موقعیت های مرتبط با عاطفه و هیجان تعریف می شود. </a:t>
            </a: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بر </a:t>
            </a:r>
            <a:r>
              <a:rPr lang="fa-IR" sz="2000" dirty="0">
                <a:cs typeface="B Nazanin" panose="00000400000000000000" pitchFamily="2" charset="-78"/>
              </a:rPr>
              <a:t>اساس نظریه ی نگرش شغلی و عملکرد، تعهد سازمانی و رضایت شغلی به عنوان پیامدهای کاری مهم تعیین می-شوند. پژوهش های پیشین در حوزه ی تعهد سازمانی عمدتاً بر پیامدهای تناسب برای کارفرمایان تمرکز کرده اند. در مقابل، تعداد در حال گسترشی از پژوهش ها وجود دارد که پیوندهای میان تعهد سازمانی و پیامدهای مرتبط برای کارمندان ازجمله استرس و نزاع کار-خانواده، رضایت شغلی و عملکرد شغلی را بررسی می کنند.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با توجه به نقش عواطف و هیجان ها در موقعیت های و تأثیرشان بر کارمندان، ما انتظار داریم که عوامل فردی بیش تری، همچون توانش هیجانی، روابط میان تعهد سازمانی و پیامدهای کاری مرتبط برای کارمندان را تعدیل کنند</a:t>
            </a:r>
            <a:r>
              <a:rPr lang="fa-IR" sz="2000" dirty="0" smtClean="0">
                <a:cs typeface="B Nazanin" panose="00000400000000000000" pitchFamily="2" charset="-78"/>
              </a:rPr>
              <a:t>.</a:t>
            </a:r>
          </a:p>
          <a:p>
            <a:pPr algn="just" rtl="1">
              <a:lnSpc>
                <a:spcPct val="150000"/>
              </a:lnSpc>
            </a:pPr>
            <a:r>
              <a:rPr lang="fa-IR" sz="2000" dirty="0">
                <a:cs typeface="B Nazanin" panose="00000400000000000000" pitchFamily="2" charset="-78"/>
              </a:rPr>
              <a:t>از سوی دیگر، پیشینه ی علمی دلالت بر آن دارد که متخصصان سلامت در محیطی با استرس بالا انجام وظیفه می-کنند. همچنین، مقابله با عواطف و هیجان های خود شخص یا دیگر افراد (برای نمونه، عواطف بیماران) بخشی از کار متخصصان سلامت است و تناسب توانش هیجانی فردی برای برآمدن از عهده ی این وظایف کاری را نشان می دهد. پزشکان و متخصصان نیاز به توانش هیجانی دارند تا الزامات و شرایط حرفه ی بهداشت و درمان را برآورده کنند.</a:t>
            </a:r>
          </a:p>
          <a:p>
            <a:pPr algn="just" rtl="1">
              <a:lnSpc>
                <a:spcPct val="150000"/>
              </a:lnSpc>
            </a:pPr>
            <a:r>
              <a:rPr lang="fa-IR" sz="2000" dirty="0">
                <a:cs typeface="B Nazanin" panose="00000400000000000000" pitchFamily="2" charset="-78"/>
              </a:rPr>
              <a:t>در مطالعه ی کنونی، فرضیه </a:t>
            </a:r>
            <a:r>
              <a:rPr lang="fa-IR" sz="2000" dirty="0" smtClean="0">
                <a:cs typeface="B Nazanin" panose="00000400000000000000" pitchFamily="2" charset="-78"/>
              </a:rPr>
              <a:t>پایه </a:t>
            </a:r>
            <a:r>
              <a:rPr lang="fa-IR" sz="2000" dirty="0">
                <a:cs typeface="B Nazanin" panose="00000400000000000000" pitchFamily="2" charset="-78"/>
              </a:rPr>
              <a:t>ای ما از این قرار است که توانش هیجانی منجر به تلفیق خواسته های کاری (در اینجا به عنوان تعهد سازمانی) و نیازهای فردی (در اینجا به عنوان رضایت شغلی) می شود.</a:t>
            </a:r>
          </a:p>
          <a:p>
            <a:pPr algn="just" rtl="1">
              <a:lnSpc>
                <a:spcPct val="150000"/>
              </a:lnSpc>
            </a:pPr>
            <a:endParaRPr lang="fa-IR" sz="2400" dirty="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084284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روش ها</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فرضیه ها</a:t>
            </a:r>
          </a:p>
          <a:p>
            <a:pPr algn="just" rtl="1">
              <a:lnSpc>
                <a:spcPct val="150000"/>
              </a:lnSpc>
            </a:pPr>
            <a:r>
              <a:rPr lang="fa-IR" sz="2000" dirty="0">
                <a:cs typeface="B Nazanin" panose="00000400000000000000" pitchFamily="2" charset="-78"/>
              </a:rPr>
              <a:t>1. فرضیه </a:t>
            </a:r>
            <a:r>
              <a:rPr lang="fa-IR" sz="2000" dirty="0" smtClean="0">
                <a:cs typeface="B Nazanin" panose="00000400000000000000" pitchFamily="2" charset="-78"/>
              </a:rPr>
              <a:t>1</a:t>
            </a:r>
            <a:r>
              <a:rPr lang="fa-IR" sz="2000" dirty="0">
                <a:cs typeface="B Nazanin" panose="00000400000000000000" pitchFamily="2" charset="-78"/>
              </a:rPr>
              <a:t>: توانش هیجانی به شکلی مثبت با تعهد سازمانی و رضایت شغلی در میان متخصصان سلامت بالینی مرتبط است.</a:t>
            </a:r>
          </a:p>
          <a:p>
            <a:pPr algn="just" rtl="1">
              <a:lnSpc>
                <a:spcPct val="150000"/>
              </a:lnSpc>
            </a:pPr>
            <a:r>
              <a:rPr lang="fa-IR" sz="2000" dirty="0">
                <a:cs typeface="B Nazanin" panose="00000400000000000000" pitchFamily="2" charset="-78"/>
              </a:rPr>
              <a:t>2. ابعاد توانش هیجانی، یعنی توجه به عواطف و هیجانات شخصی (فرضیه </a:t>
            </a:r>
            <a:r>
              <a:rPr lang="fa-IR" sz="2000" dirty="0" smtClean="0">
                <a:cs typeface="B Nazanin" panose="00000400000000000000" pitchFamily="2" charset="-78"/>
              </a:rPr>
              <a:t>2</a:t>
            </a:r>
            <a:r>
              <a:rPr lang="fa-IR" sz="2000" dirty="0">
                <a:cs typeface="B Nazanin" panose="00000400000000000000" pitchFamily="2" charset="-78"/>
              </a:rPr>
              <a:t>)، وضوح ادراک هیجانی (فرضیه </a:t>
            </a:r>
            <a:r>
              <a:rPr lang="fa-IR" sz="2000" dirty="0" smtClean="0">
                <a:cs typeface="B Nazanin" panose="00000400000000000000" pitchFamily="2" charset="-78"/>
              </a:rPr>
              <a:t>3</a:t>
            </a:r>
            <a:r>
              <a:rPr lang="fa-IR" sz="2000" dirty="0">
                <a:cs typeface="B Nazanin" panose="00000400000000000000" pitchFamily="2" charset="-78"/>
              </a:rPr>
              <a:t>)، دیدگاه گیری (فرضیه </a:t>
            </a:r>
            <a:r>
              <a:rPr lang="fa-IR" sz="2000" dirty="0" smtClean="0">
                <a:cs typeface="B Nazanin" panose="00000400000000000000" pitchFamily="2" charset="-78"/>
              </a:rPr>
              <a:t>4</a:t>
            </a:r>
            <a:r>
              <a:rPr lang="fa-IR" sz="2000" dirty="0">
                <a:cs typeface="B Nazanin" panose="00000400000000000000" pitchFamily="2" charset="-78"/>
              </a:rPr>
              <a:t>)، اعتماد به ابرازگری خود (فرضیه </a:t>
            </a:r>
            <a:r>
              <a:rPr lang="fa-IR" sz="2000" dirty="0" smtClean="0">
                <a:cs typeface="B Nazanin" panose="00000400000000000000" pitchFamily="2" charset="-78"/>
              </a:rPr>
              <a:t>5</a:t>
            </a:r>
            <a:r>
              <a:rPr lang="fa-IR" sz="2000" dirty="0">
                <a:cs typeface="B Nazanin" panose="00000400000000000000" pitchFamily="2" charset="-78"/>
              </a:rPr>
              <a:t>)، ابرازگری مثبت و منفی (فرضیه </a:t>
            </a:r>
            <a:r>
              <a:rPr lang="fa-IR" sz="2000" dirty="0" smtClean="0">
                <a:cs typeface="B Nazanin" panose="00000400000000000000" pitchFamily="2" charset="-78"/>
              </a:rPr>
              <a:t>6 </a:t>
            </a:r>
            <a:r>
              <a:rPr lang="fa-IR" sz="2000" dirty="0">
                <a:cs typeface="B Nazanin" panose="00000400000000000000" pitchFamily="2" charset="-78"/>
              </a:rPr>
              <a:t>و فرضیه </a:t>
            </a:r>
            <a:r>
              <a:rPr lang="fa-IR" sz="2000" dirty="0" smtClean="0">
                <a:cs typeface="B Nazanin" panose="00000400000000000000" pitchFamily="2" charset="-78"/>
              </a:rPr>
              <a:t>7</a:t>
            </a:r>
            <a:r>
              <a:rPr lang="fa-IR" sz="2000" dirty="0">
                <a:cs typeface="B Nazanin" panose="00000400000000000000" pitchFamily="2" charset="-78"/>
              </a:rPr>
              <a:t>)، انعکاس عواطف (فرضیه </a:t>
            </a:r>
            <a:r>
              <a:rPr lang="fa-IR" sz="2000" dirty="0" smtClean="0">
                <a:cs typeface="B Nazanin" panose="00000400000000000000" pitchFamily="2" charset="-78"/>
              </a:rPr>
              <a:t>8</a:t>
            </a:r>
            <a:r>
              <a:rPr lang="fa-IR" sz="2000" dirty="0">
                <a:cs typeface="B Nazanin" panose="00000400000000000000" pitchFamily="2" charset="-78"/>
              </a:rPr>
              <a:t>)، و تأثیرگذاری بر عواطف شخصی (فرضیه </a:t>
            </a:r>
            <a:r>
              <a:rPr lang="fa-IR" sz="2000" dirty="0" smtClean="0">
                <a:cs typeface="B Nazanin" panose="00000400000000000000" pitchFamily="2" charset="-78"/>
              </a:rPr>
              <a:t>9</a:t>
            </a:r>
            <a:r>
              <a:rPr lang="fa-IR" sz="2000" dirty="0">
                <a:cs typeface="B Nazanin" panose="00000400000000000000" pitchFamily="2" charset="-78"/>
              </a:rPr>
              <a:t>)، رابطه ی میان رضایت شغلی و تعهد سازمانی را تعدیل می کنند چنان که یک سطح پایین از رضایت شغلی دارای تأثیر کم تری بر تعهد سازمانی در میان پزشکانی است که سطح بالاتری از توانش هیجانی گزارش می کنند</a:t>
            </a:r>
            <a:r>
              <a:rPr lang="fa-IR" sz="2000" dirty="0" smtClean="0">
                <a:cs typeface="B Nazanin" panose="00000400000000000000" pitchFamily="2" charset="-78"/>
              </a:rPr>
              <a:t>.</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1955661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539</Words>
  <Application>Microsoft Office PowerPoint</Application>
  <PresentationFormat>On-screen Show (4:3)</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2022-04-06T10:37:46Z</dcterms:modified>
</cp:coreProperties>
</file>