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چهارچوبی برای پیاده سازی سیستم های برنامه ریزی منابع سازمان (</a:t>
            </a:r>
            <a:r>
              <a:rPr lang="en-US" sz="2400" b="1" dirty="0" smtClean="0">
                <a:cs typeface="B Nazanin" panose="00000400000000000000" pitchFamily="2" charset="-78"/>
              </a:rPr>
              <a:t>ERP</a:t>
            </a:r>
            <a:r>
              <a:rPr lang="fa-IR" sz="2400" b="1" dirty="0" smtClean="0">
                <a:cs typeface="B Nazanin" panose="00000400000000000000" pitchFamily="2" charset="-78"/>
              </a:rPr>
              <a:t>)</a:t>
            </a:r>
            <a:r>
              <a:rPr lang="en-US" sz="2400" b="1" dirty="0" smtClean="0">
                <a:cs typeface="B Nazanin" panose="00000400000000000000" pitchFamily="2" charset="-78"/>
              </a:rPr>
              <a:t>، </a:t>
            </a:r>
            <a:r>
              <a:rPr lang="fa-IR" sz="2400" b="1" dirty="0">
                <a:cs typeface="B Nazanin" panose="00000400000000000000" pitchFamily="2" charset="-78"/>
              </a:rPr>
              <a:t>در سازمان های کوچک و متوسط (</a:t>
            </a:r>
            <a:r>
              <a:rPr lang="en-US" sz="2400" b="1" dirty="0" smtClean="0">
                <a:cs typeface="B Nazanin" panose="00000400000000000000" pitchFamily="2" charset="-78"/>
              </a:rPr>
              <a:t>SMEs</a:t>
            </a:r>
            <a:r>
              <a:rPr lang="fa-IR" sz="2400" b="1" dirty="0" smtClean="0">
                <a:cs typeface="B Nazanin" panose="00000400000000000000" pitchFamily="2" charset="-78"/>
              </a:rPr>
              <a:t>)</a:t>
            </a:r>
            <a:r>
              <a:rPr lang="en-US" sz="2400" b="1" dirty="0" smtClean="0">
                <a:cs typeface="B Nazanin" panose="00000400000000000000" pitchFamily="2" charset="-78"/>
              </a:rPr>
              <a:t>: </a:t>
            </a:r>
            <a:r>
              <a:rPr lang="fa-IR" sz="2400" b="1" dirty="0">
                <a:cs typeface="B Nazanin" panose="00000400000000000000" pitchFamily="2" charset="-78"/>
              </a:rPr>
              <a:t>مطالعه موردی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مطالعه حاضر به دنبال ایجاد چهارچوبی برای پیاده سازی سیستم </a:t>
            </a:r>
            <a:r>
              <a:rPr lang="en-US" sz="2000" dirty="0" smtClean="0">
                <a:cs typeface="B Nazanin" panose="00000400000000000000" pitchFamily="2" charset="-78"/>
              </a:rPr>
              <a:t>ERP</a:t>
            </a:r>
            <a:r>
              <a:rPr lang="fa-IR" sz="2000" dirty="0" smtClean="0">
                <a:cs typeface="B Nazanin" panose="00000400000000000000" pitchFamily="2" charset="-78"/>
              </a:rPr>
              <a:t> است</a:t>
            </a:r>
            <a:r>
              <a:rPr lang="fa-IR" sz="2000" dirty="0">
                <a:cs typeface="B Nazanin" panose="00000400000000000000" pitchFamily="2" charset="-78"/>
              </a:rPr>
              <a:t>. سیستم های </a:t>
            </a:r>
            <a:r>
              <a:rPr lang="en-US" sz="2000" dirty="0" smtClean="0">
                <a:cs typeface="B Nazanin" panose="00000400000000000000" pitchFamily="2" charset="-78"/>
              </a:rPr>
              <a:t>ERP</a:t>
            </a:r>
            <a:r>
              <a:rPr lang="fa-IR" sz="2000" dirty="0" smtClean="0">
                <a:cs typeface="B Nazanin" panose="00000400000000000000" pitchFamily="2" charset="-78"/>
              </a:rPr>
              <a:t> می </a:t>
            </a:r>
            <a:r>
              <a:rPr lang="fa-IR" sz="2000" dirty="0">
                <a:cs typeface="B Nazanin" panose="00000400000000000000" pitchFamily="2" charset="-78"/>
              </a:rPr>
              <a:t>توانند به بهبود فرایندهای کسب و کار</a:t>
            </a:r>
            <a:r>
              <a:rPr lang="fa-IR" sz="2000" dirty="0" smtClean="0">
                <a:cs typeface="B Nazanin" panose="00000400000000000000" pitchFamily="2" charset="-78"/>
              </a:rPr>
              <a:t>، </a:t>
            </a:r>
            <a:r>
              <a:rPr lang="fa-IR" sz="2000" dirty="0">
                <a:cs typeface="B Nazanin" panose="00000400000000000000" pitchFamily="2" charset="-78"/>
              </a:rPr>
              <a:t>حداقل سازی اطلاعات زائد و بهبود ادغام اطلاعات،  کمک کنند. در این مطالعه دیدگاه کیفی انتخاب شده است زیرا در دیدگاه کیفی نسبت به دیدگاه کمی، داده ها فهم عمیق تری از پدیده های مشخص فراهم می کنند. روش های جمع آوری داده که در این تحقیق استفاده شده اند، شامل: مروری بر تحقیقات پیشین، مصاحبه های نیمه ساختاریافته، نمونه برداری از محیط عملی و اسناد است.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داده هایی که از شرکت توسط تسهیل گر که عضو کلیدی تیم پیاده سازی سیستم </a:t>
            </a:r>
            <a:r>
              <a:rPr lang="en-US" sz="2000" dirty="0" smtClean="0">
                <a:cs typeface="B Nazanin" panose="00000400000000000000" pitchFamily="2" charset="-78"/>
              </a:rPr>
              <a:t>ERP</a:t>
            </a:r>
            <a:r>
              <a:rPr lang="fa-IR" sz="2000" dirty="0" smtClean="0">
                <a:cs typeface="B Nazanin" panose="00000400000000000000" pitchFamily="2" charset="-78"/>
              </a:rPr>
              <a:t> بوده </a:t>
            </a:r>
            <a:r>
              <a:rPr lang="fa-IR" sz="2000" dirty="0">
                <a:cs typeface="B Nazanin" panose="00000400000000000000" pitchFamily="2" charset="-78"/>
              </a:rPr>
              <a:t>و اجازه دسترسی به درایوهای مشترک و نمونه اسناد را داشته، جمع آوری شده اند. هم چنین، تسهیل گر از طریق مشاهده و ثبت فعالیت های شرکت با استفاده از مشاهده پروژه های متفاوت ، فعالیت ها در گام های پروژه های متفاوت، به ویژه از طریق موردهای نخستین داده ها را جمع آوری کرده است. مصاحبه ها ماهیت نیمه ساختاریافته داشتند که مرتبط با کارکنان اصلی شرکت بودند. تیمی متشکل از هر دپارتمان با مهارت های صحیح همانند مهارت های </a:t>
            </a:r>
            <a:r>
              <a:rPr lang="en-US" sz="2000" dirty="0" smtClean="0">
                <a:cs typeface="B Nazanin" panose="00000400000000000000" pitchFamily="2" charset="-78"/>
              </a:rPr>
              <a:t>IT</a:t>
            </a:r>
            <a:r>
              <a:rPr lang="fa-IR" sz="2000" dirty="0" smtClean="0">
                <a:cs typeface="B Nazanin" panose="00000400000000000000" pitchFamily="2" charset="-78"/>
              </a:rPr>
              <a:t> شکل </a:t>
            </a:r>
            <a:r>
              <a:rPr lang="fa-IR" sz="2000" dirty="0">
                <a:cs typeface="B Nazanin" panose="00000400000000000000" pitchFamily="2" charset="-78"/>
              </a:rPr>
              <a:t>گرفته که متشکل از مدیران: بازاریابی، تدارکات، عملیات و مالی بودند.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511791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3/13</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پیشینه شرکت</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پیشینه شرکت</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en-US" dirty="0"/>
              <a:t> </a:t>
            </a:r>
            <a:r>
              <a:rPr lang="fa-IR" sz="2000" dirty="0">
                <a:cs typeface="B Nazanin" panose="00000400000000000000" pitchFamily="2" charset="-78"/>
              </a:rPr>
              <a:t>شرکت مورد مطالعه، طبق تعریف کمیسیون اروپا </a:t>
            </a:r>
            <a:r>
              <a:rPr lang="en-US" sz="2000" dirty="0">
                <a:cs typeface="B Nazanin" panose="00000400000000000000" pitchFamily="2" charset="-78"/>
              </a:rPr>
              <a:t>EU</a:t>
            </a:r>
            <a:r>
              <a:rPr lang="fa-IR" sz="2000" dirty="0">
                <a:cs typeface="B Nazanin" panose="00000400000000000000" pitchFamily="2" charset="-78"/>
              </a:rPr>
              <a:t>  از </a:t>
            </a:r>
            <a:r>
              <a:rPr lang="en-US" sz="2000" dirty="0">
                <a:cs typeface="B Nazanin" panose="00000400000000000000" pitchFamily="2" charset="-78"/>
              </a:rPr>
              <a:t>SMEs</a:t>
            </a:r>
            <a:r>
              <a:rPr lang="fa-IR" sz="2000" dirty="0">
                <a:cs typeface="B Nazanin" panose="00000400000000000000" pitchFamily="2" charset="-78"/>
              </a:rPr>
              <a:t>، یک شرکت کوچک، در انگلستان بود. محدودیت اخلاقی مطالعه مبنی بر ناشناس ماندن شرکت ایجاب کرد که نام شرکت برده نشود. فرایندهای اصلی شرکت این موارد هستند: به دنبال فرصت ها بودن، دریافت سفارشات، ایجاد پیش فاکتورها، دستور فروش و مذاکره، دستور اعلام وصول، اجرای شغل های قراردادی، صدور صورتحساب و موارد توافق شده. هدف شرکت، تصمیم در مورد مهندسی مجدد و فرایند خودکار فعلی شرکت و پیاده سازی پروژه سیستم </a:t>
            </a:r>
            <a:r>
              <a:rPr lang="en-US" sz="2000" dirty="0" smtClean="0">
                <a:cs typeface="B Nazanin" panose="00000400000000000000" pitchFamily="2" charset="-78"/>
              </a:rPr>
              <a:t>ERP</a:t>
            </a:r>
            <a:r>
              <a:rPr lang="fa-IR" sz="2000" dirty="0" smtClean="0">
                <a:cs typeface="B Nazanin" panose="00000400000000000000" pitchFamily="2" charset="-78"/>
              </a:rPr>
              <a:t> برای </a:t>
            </a:r>
            <a:r>
              <a:rPr lang="fa-IR" sz="2000" dirty="0">
                <a:cs typeface="B Nazanin" panose="00000400000000000000" pitchFamily="2" charset="-78"/>
              </a:rPr>
              <a:t>جایگزینی کل این سیستم ها با راه حل ادغام شده برای بهبود عملکرد و تولید به موقع، اطلاعات دقیق مرتبط و بدین ترتیب قوی تر کردن موقعیت شرکت در بازار است. </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8084648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467</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2022-04-03T16:34:58Z</dcterms:modified>
</cp:coreProperties>
</file>