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306" r:id="rId5"/>
    <p:sldId id="32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4/3/2022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4/3/2022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4/3/2022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4/3/2022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4/3/2022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4/3/2022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4/3/2022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تاثیر سیستم های فتوولتاییک مرتبط با شبکه بر پایداری ولتاژ شبکه های توزیع تونسی با استفاده از کنترل توان راکتیو دینامیک</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منابع تجدیدپذیر انرژی سهم بزرگی را در سبک پراکنده تولید در طول چند سال گذشته  به خود اختصاص داده اند. آنالیز پایداری ولتاژ شبکه انتقال، بدلیل پیچیدگی سیستم های قدرت جدید و ادغام و یکپارچه سازی سیستم فتوولتاییک کاری بشدت چالش برانگیز است. مطالعات پایداری ولتاژ توجه بسیاری از محققین را به سمت قابل اطمینان بودن گذار از ولتاژ پایینِ (</a:t>
            </a:r>
            <a:r>
              <a:rPr lang="en-US" sz="2000" dirty="0" smtClean="0">
                <a:cs typeface="B Nazanin" panose="00000400000000000000" pitchFamily="2" charset="-78"/>
              </a:rPr>
              <a:t>LVRT</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مولدهای فتوولتاییک با نفوذ بالا، جلب کرده است. دلیل تعیین کننده در فروپاشی ولتاژ، ناتوانی شبکه در تامین توان راکتیو مورد نیاز است. افزاره های سیستم های انتقال جریان متناوب (</a:t>
            </a:r>
            <a:r>
              <a:rPr lang="en-US" sz="2000" dirty="0" smtClean="0">
                <a:cs typeface="B Nazanin" panose="00000400000000000000" pitchFamily="2" charset="-78"/>
              </a:rPr>
              <a:t>AC</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انعطاف پذیر (</a:t>
            </a:r>
            <a:r>
              <a:rPr lang="en-US" sz="2000" dirty="0" smtClean="0">
                <a:cs typeface="B Nazanin" panose="00000400000000000000" pitchFamily="2" charset="-78"/>
              </a:rPr>
              <a:t>FACTS</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به عنوان ابزارهای بسیار مقرون به صرفه بمنظور اثر گذاشتن بر شبکه واقعی تحت تاثیر تغییرات در شرایط عملیاتی سیستم، برای حفظ کردن سطوح ولتاژ و برای کنترل جریان های توان اکیتو و راکتیو، مورد توجه قرار گرفته اند. </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smtClean="0">
                <a:cs typeface="B Nazanin" panose="00000400000000000000" pitchFamily="2" charset="-78"/>
              </a:rPr>
              <a:t>1/20</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جبران </a:t>
            </a:r>
            <a:r>
              <a:rPr lang="en-US" sz="2000" dirty="0" err="1" smtClean="0">
                <a:cs typeface="B Nazanin" panose="00000400000000000000" pitchFamily="2" charset="-78"/>
              </a:rPr>
              <a:t>var</a:t>
            </a:r>
            <a:r>
              <a:rPr lang="fa-IR" sz="2000" dirty="0" smtClean="0">
                <a:cs typeface="B Nazanin" panose="00000400000000000000" pitchFamily="2" charset="-78"/>
              </a:rPr>
              <a:t> استاتیک </a:t>
            </a:r>
            <a:r>
              <a:rPr lang="fa-IR" sz="2000" dirty="0">
                <a:cs typeface="B Nazanin" panose="00000400000000000000" pitchFamily="2" charset="-78"/>
              </a:rPr>
              <a:t>و جبران سینکرون استاتیک (</a:t>
            </a:r>
            <a:r>
              <a:rPr lang="en-US" sz="2000" dirty="0" smtClean="0">
                <a:cs typeface="B Nazanin" panose="00000400000000000000" pitchFamily="2" charset="-78"/>
              </a:rPr>
              <a:t>STATCOM</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مشهورترین ماژول ها در میان افزاره های </a:t>
            </a:r>
            <a:r>
              <a:rPr lang="en-US" sz="2000" dirty="0" smtClean="0">
                <a:cs typeface="B Nazanin" panose="00000400000000000000" pitchFamily="2" charset="-78"/>
              </a:rPr>
              <a:t>FACTS</a:t>
            </a:r>
            <a:r>
              <a:rPr lang="fa-IR" sz="2000" dirty="0" smtClean="0">
                <a:cs typeface="B Nazanin" panose="00000400000000000000" pitchFamily="2" charset="-78"/>
              </a:rPr>
              <a:t> هستند</a:t>
            </a:r>
            <a:r>
              <a:rPr lang="fa-IR" sz="2000" dirty="0">
                <a:cs typeface="B Nazanin" panose="00000400000000000000" pitchFamily="2" charset="-78"/>
              </a:rPr>
              <a:t>. واحد </a:t>
            </a:r>
            <a:r>
              <a:rPr lang="en-US" sz="2000" dirty="0" smtClean="0">
                <a:cs typeface="B Nazanin" panose="00000400000000000000" pitchFamily="2" charset="-78"/>
              </a:rPr>
              <a:t>STATCOM</a:t>
            </a:r>
            <a:r>
              <a:rPr lang="fa-IR" sz="2000" dirty="0" smtClean="0">
                <a:cs typeface="B Nazanin" panose="00000400000000000000" pitchFamily="2" charset="-78"/>
              </a:rPr>
              <a:t> بسیار </a:t>
            </a:r>
            <a:r>
              <a:rPr lang="fa-IR" sz="2000" dirty="0">
                <a:cs typeface="B Nazanin" panose="00000400000000000000" pitchFamily="2" charset="-78"/>
              </a:rPr>
              <a:t>سریع است و همچنین یکی از کارآمدترین ماژول ها در میان افزاره های </a:t>
            </a:r>
            <a:r>
              <a:rPr lang="en-US" sz="2000" dirty="0" smtClean="0">
                <a:cs typeface="B Nazanin" panose="00000400000000000000" pitchFamily="2" charset="-78"/>
              </a:rPr>
              <a:t>FACT</a:t>
            </a:r>
            <a:r>
              <a:rPr lang="fa-IR" sz="2000" dirty="0" smtClean="0">
                <a:cs typeface="B Nazanin" panose="00000400000000000000" pitchFamily="2" charset="-78"/>
              </a:rPr>
              <a:t> هست</a:t>
            </a:r>
            <a:r>
              <a:rPr lang="fa-IR" sz="2000" dirty="0">
                <a:cs typeface="B Nazanin" panose="00000400000000000000" pitchFamily="2" charset="-78"/>
              </a:rPr>
              <a:t>، که برای افزایش ظرفیت انتقال، رفتار دینامیکی و حاشیه پایداری و نیز بمنظور اطمینان از بهبود در کیفیت برق مورد استفاده قرار می گیرد. وقتی که یک افزایش ناگهانی در تقاضای بار در شبکه بوجود می آید، همزمان باید کنترل کافی و مناسب برروی ولتاژ و توان وجود داشته باشد. تاکید این مقاله بر روی ماژول منطق کنترل </a:t>
            </a:r>
            <a:r>
              <a:rPr lang="en-US" sz="2000" dirty="0" smtClean="0">
                <a:cs typeface="B Nazanin" panose="00000400000000000000" pitchFamily="2" charset="-78"/>
              </a:rPr>
              <a:t>STATCOM</a:t>
            </a:r>
            <a:r>
              <a:rPr lang="fa-IR" sz="2000" dirty="0" smtClean="0">
                <a:cs typeface="B Nazanin" panose="00000400000000000000" pitchFamily="2" charset="-78"/>
              </a:rPr>
              <a:t> برای </a:t>
            </a:r>
            <a:r>
              <a:rPr lang="fa-IR" sz="2000" dirty="0">
                <a:cs typeface="B Nazanin" panose="00000400000000000000" pitchFamily="2" charset="-78"/>
              </a:rPr>
              <a:t>بهبود کیفیت توان و چگونگی حصول اطمینان از عملیات پایدار یک سیستم انتقال خودکار می باشد.</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2/20</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76253475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endParaRPr lang="fa-IR" sz="20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این مقاله همچنین کنترل مراحل عملیاتی برای ماژول </a:t>
            </a:r>
            <a:r>
              <a:rPr lang="en-US" sz="2000" dirty="0">
                <a:cs typeface="B Nazanin" panose="00000400000000000000" pitchFamily="2" charset="-78"/>
              </a:rPr>
              <a:t>STATCOM</a:t>
            </a:r>
            <a:r>
              <a:rPr lang="fa-IR" sz="2000" dirty="0">
                <a:cs typeface="B Nazanin" panose="00000400000000000000" pitchFamily="2" charset="-78"/>
              </a:rPr>
              <a:t> با استفاده از جعبه ابزار آنالیز سیستم قدرت را شبیه سازی می کند تا اثر افزودن </a:t>
            </a:r>
            <a:r>
              <a:rPr lang="en-US" sz="2000" dirty="0">
                <a:cs typeface="B Nazanin" panose="00000400000000000000" pitchFamily="2" charset="-78"/>
              </a:rPr>
              <a:t>STATCOM</a:t>
            </a:r>
            <a:r>
              <a:rPr lang="fa-IR" sz="2000" dirty="0">
                <a:cs typeface="B Nazanin" panose="00000400000000000000" pitchFamily="2" charset="-78"/>
              </a:rPr>
              <a:t> بر سیستم ولتاژ و قابلیت بارگیری برای رسیدن به کیفیت سیستم بهینه را شرح دهد. توصیف مدل های دینامیکی یک واحد فتوولتاییک خورشیدی و کنترل توان راکتیو با استفاده از </a:t>
            </a:r>
            <a:r>
              <a:rPr lang="en-US" sz="2000" dirty="0">
                <a:cs typeface="B Nazanin" panose="00000400000000000000" pitchFamily="2" charset="-78"/>
              </a:rPr>
              <a:t>STATCOM</a:t>
            </a:r>
            <a:r>
              <a:rPr lang="fa-IR" sz="2000" dirty="0">
                <a:cs typeface="B Nazanin" panose="00000400000000000000" pitchFamily="2" charset="-78"/>
              </a:rPr>
              <a:t> به طور خلاصه در فصل 2، شبکه توزیع شعاعی با 53 باس (شین) و نتایج و بحث های مرتبط مربوط به خطا و گذر از خطا در فصل 3، بحث کلی در فصل </a:t>
            </a:r>
            <a:r>
              <a:rPr lang="ar-SA" sz="2000" dirty="0">
                <a:cs typeface="B Nazanin" panose="00000400000000000000" pitchFamily="2" charset="-78"/>
              </a:rPr>
              <a:t>4و نتیجه گیری در فصل ۵ آورده شده است.</a:t>
            </a:r>
            <a:r>
              <a:rPr lang="fa-IR" sz="2000" dirty="0">
                <a:cs typeface="B Nazanin" panose="00000400000000000000" pitchFamily="2" charset="-78"/>
              </a:rPr>
              <a:t> مراحل این مطالعه در شکل زیر نشان داده شده است. </a:t>
            </a:r>
            <a:endParaRPr lang="en-US" sz="20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3/20</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312873368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110725923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486</Words>
  <Application>Microsoft Office PowerPoint</Application>
  <PresentationFormat>On-screen Show (4:3)</PresentationFormat>
  <Paragraphs>38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2022-04-03T10:42:58Z</dcterms:modified>
</cp:coreProperties>
</file>