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299" r:id="rId5"/>
    <p:sldId id="31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2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3/30/2022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3/30/2022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3/30/2022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3/30/2022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3/30/2022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3/30/2022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3/30/2022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3/30/2022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مجوزهای قابل اطمینان و قابل بررسی برای صنایع هوشمند و اینترنت اشیاء صنعتی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smtClean="0">
                <a:cs typeface="B Nazanin" panose="00000400000000000000" pitchFamily="2" charset="-78"/>
              </a:rPr>
              <a:t>سازمان های </a:t>
            </a:r>
            <a:r>
              <a:rPr lang="fa-IR" sz="2000" dirty="0">
                <a:cs typeface="B Nazanin" panose="00000400000000000000" pitchFamily="2" charset="-78"/>
              </a:rPr>
              <a:t>جدید از تجهیزات </a:t>
            </a:r>
            <a:r>
              <a:rPr lang="en-US" sz="2000" dirty="0" err="1" smtClean="0">
                <a:cs typeface="B Nazanin" panose="00000400000000000000" pitchFamily="2" charset="-78"/>
              </a:rPr>
              <a:t>IoT</a:t>
            </a:r>
            <a:r>
              <a:rPr lang="fa-IR" sz="2000" dirty="0" smtClean="0">
                <a:cs typeface="B Nazanin" panose="00000400000000000000" pitchFamily="2" charset="-78"/>
              </a:rPr>
              <a:t> زیاد </a:t>
            </a:r>
            <a:r>
              <a:rPr lang="fa-IR" sz="2000" dirty="0">
                <a:cs typeface="B Nazanin" panose="00000400000000000000" pitchFamily="2" charset="-78"/>
              </a:rPr>
              <a:t>و ارتباط بین کارخانجات محصولات و </a:t>
            </a:r>
            <a:r>
              <a:rPr lang="fa-IR" sz="2000" dirty="0" smtClean="0">
                <a:cs typeface="B Nazanin" panose="00000400000000000000" pitchFamily="2" charset="-78"/>
              </a:rPr>
              <a:t>زیرساخت های </a:t>
            </a:r>
            <a:r>
              <a:rPr lang="fa-IR" sz="2000" dirty="0">
                <a:cs typeface="B Nazanin" panose="00000400000000000000" pitchFamily="2" charset="-78"/>
              </a:rPr>
              <a:t>تجاری، ساختمان هایی به نام اینترنت اشیاء صنعتی (</a:t>
            </a:r>
            <a:r>
              <a:rPr lang="en-US" sz="2000" dirty="0" err="1" smtClean="0">
                <a:cs typeface="B Nazanin" panose="00000400000000000000" pitchFamily="2" charset="-78"/>
              </a:rPr>
              <a:t>IIoT</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بهره می برند. این اجزا می توانند برای سازمان ها، مزایایی را ایجاد کنند. با این حال، این موارد راههای نفوذ جدیدی را برای حملات باز می کنند که آسیب پذیری سایبری زیرساخت های صنعتی را افزایش می دهد. سیستم های صنعتی قابل اعتماد باید ایمنی افراد و امنیت زیرساخت، تداوم و قابلیت اطمینان عملیات را تضمین کنند. ما راه ‌حلی اساسی برای بررسی مشکل در محیط ‌های صنعتی که توسط متصدیان متعدد مدیریت می ‌شوند، پیشنهاد می‌ کنیم که متصدی </a:t>
            </a:r>
            <a:r>
              <a:rPr lang="en-US" sz="2000" dirty="0" smtClean="0">
                <a:cs typeface="B Nazanin" panose="00000400000000000000" pitchFamily="2" charset="-78"/>
              </a:rPr>
              <a:t>A</a:t>
            </a:r>
            <a:r>
              <a:rPr lang="fa-IR" sz="2000" dirty="0" smtClean="0">
                <a:cs typeface="B Nazanin" panose="00000400000000000000" pitchFamily="2" charset="-78"/>
              </a:rPr>
              <a:t> می‌تواند </a:t>
            </a:r>
            <a:r>
              <a:rPr lang="fa-IR" sz="2000" dirty="0">
                <a:cs typeface="B Nazanin" panose="00000400000000000000" pitchFamily="2" charset="-78"/>
              </a:rPr>
              <a:t>پس از واگذاری صریح مجوز، به متصدی </a:t>
            </a:r>
            <a:r>
              <a:rPr lang="en-US" sz="2000" dirty="0" smtClean="0">
                <a:cs typeface="B Nazanin" panose="00000400000000000000" pitchFamily="2" charset="-78"/>
              </a:rPr>
              <a:t>B</a:t>
            </a:r>
            <a:r>
              <a:rPr lang="fa-IR" sz="2000" dirty="0" smtClean="0">
                <a:cs typeface="B Nazanin" panose="00000400000000000000" pitchFamily="2" charset="-78"/>
              </a:rPr>
              <a:t> اجازه </a:t>
            </a:r>
            <a:r>
              <a:rPr lang="fa-IR" sz="2000" dirty="0">
                <a:cs typeface="B Nazanin" panose="00000400000000000000" pitchFamily="2" charset="-78"/>
              </a:rPr>
              <a:t>دهد تا به منابع </a:t>
            </a:r>
            <a:r>
              <a:rPr lang="en-US" sz="2000" dirty="0" smtClean="0">
                <a:cs typeface="B Nazanin" panose="00000400000000000000" pitchFamily="2" charset="-78"/>
              </a:rPr>
              <a:t>A</a:t>
            </a:r>
            <a:r>
              <a:rPr lang="fa-IR" sz="2000" dirty="0" smtClean="0">
                <a:cs typeface="B Nazanin" panose="00000400000000000000" pitchFamily="2" charset="-78"/>
              </a:rPr>
              <a:t> دسترسی </a:t>
            </a:r>
            <a:r>
              <a:rPr lang="fa-IR" sz="2000" dirty="0">
                <a:cs typeface="B Nazanin" panose="00000400000000000000" pitchFamily="2" charset="-78"/>
              </a:rPr>
              <a:t>داشته باشد.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1/16</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ما سطح امنیت راهکارهای واگذاری مجوز بازگشتی را با معرفی روشی برای بررسی مجوزهای صادره توسط گروههای متصدی بهبود </a:t>
            </a:r>
            <a:r>
              <a:rPr lang="fa-IR" sz="2000" dirty="0" smtClean="0">
                <a:cs typeface="B Nazanin" panose="00000400000000000000" pitchFamily="2" charset="-78"/>
              </a:rPr>
              <a:t>می دهیم</a:t>
            </a:r>
            <a:r>
              <a:rPr lang="fa-IR" sz="2000" dirty="0">
                <a:cs typeface="B Nazanin" panose="00000400000000000000" pitchFamily="2" charset="-78"/>
              </a:rPr>
              <a:t>. طرح پیشنهادی ما امنیت را با در نظر گرفتن فرضیات امنیتی نهفته با قابلیت بررسی عمومی اعمال </a:t>
            </a:r>
            <a:r>
              <a:rPr lang="fa-IR" sz="2000" dirty="0" smtClean="0">
                <a:cs typeface="B Nazanin" panose="00000400000000000000" pitchFamily="2" charset="-78"/>
              </a:rPr>
              <a:t>می کند</a:t>
            </a:r>
            <a:r>
              <a:rPr lang="fa-IR" sz="2000" dirty="0">
                <a:cs typeface="B Nazanin" panose="00000400000000000000" pitchFamily="2" charset="-78"/>
              </a:rPr>
              <a:t>. به عبارت دیگر، راهکارهای پیشنهادی از رفتارهای نادرست گروههای تفویض شده (واگذار شده) جلوگیری نمی کند، بلکه مسئولیت پاسخگویی اقدامات آنها را تضمین می کند. در نتیجه، راهکار بررسی پیشنهادی دارای یک مزیت دوگانه است: این راهکار به عنوان یک عامل بازدارنده برای طرف های ثالث دارای اعتبار عمل می کند، زیرا هر مرجع می تواند شواهدی از رفتارهای نادرست یا بدخواهانه طرف مقابل را شناسایی کرده و نشان دهد؛ این راهکار تشخیص زودهنگام حملات سایبری طرف های ثالث را که بد رفتاری می کنند یا نقض می کنند را امکان پذیر کند.</a:t>
            </a:r>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2/16</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72419749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3/16</a:t>
            </a:r>
            <a:endParaRPr lang="en-US"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دوم</a:t>
            </a:r>
            <a:endParaRPr lang="en-US" sz="2200" dirty="0">
              <a:solidFill>
                <a:schemeClr val="bg1"/>
              </a:solidFill>
              <a:cs typeface="B Nazanin" panose="00000400000000000000" pitchFamily="2" charset="-78"/>
            </a:endParaRPr>
          </a:p>
        </p:txBody>
      </p:sp>
      <p:sp>
        <p:nvSpPr>
          <p:cNvPr id="42" name="Rounded Rectangle 41"/>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3" name="Rounded Rectangle 42"/>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4" name="Rounded Rectangle 43"/>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5" name="Rounded Rectangle 44"/>
          <p:cNvSpPr/>
          <p:nvPr/>
        </p:nvSpPr>
        <p:spPr>
          <a:xfrm>
            <a:off x="6446154" y="642011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solidFill>
                  <a:schemeClr val="lt1"/>
                </a:solidFill>
              </a:rPr>
              <a:t>2</a:t>
            </a:r>
            <a:endParaRPr lang="en-US" dirty="0">
              <a:solidFill>
                <a:schemeClr val="lt1"/>
              </a:solidFill>
            </a:endParaRPr>
          </a:p>
        </p:txBody>
      </p:sp>
      <p:sp>
        <p:nvSpPr>
          <p:cNvPr id="46" name="Rounded Rectangle 4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47" name="Rounded Rectangle 4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ساختار مرجع و پروتکل های اعطای مجوز</a:t>
            </a:r>
            <a:endParaRPr lang="en-US" sz="2000" b="1" dirty="0">
              <a:solidFill>
                <a:schemeClr val="bg1"/>
              </a:solidFill>
              <a:cs typeface="B Nazanin" panose="00000400000000000000" pitchFamily="2" charset="-78"/>
            </a:endParaRPr>
          </a:p>
        </p:txBody>
      </p:sp>
      <p:sp>
        <p:nvSpPr>
          <p:cNvPr id="19" name="TextBox 18"/>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ساختار مرجع و پروتکل های اعطای مجوز</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ما ساختار مرجع برای </a:t>
            </a:r>
            <a:r>
              <a:rPr lang="en-US" sz="2000" dirty="0" err="1" smtClean="0">
                <a:cs typeface="B Nazanin" panose="00000400000000000000" pitchFamily="2" charset="-78"/>
              </a:rPr>
              <a:t>IIoT</a:t>
            </a:r>
            <a:r>
              <a:rPr lang="fa-IR" sz="2000" dirty="0" smtClean="0">
                <a:cs typeface="B Nazanin" panose="00000400000000000000" pitchFamily="2" charset="-78"/>
              </a:rPr>
              <a:t> را </a:t>
            </a:r>
            <a:r>
              <a:rPr lang="fa-IR" sz="2000" dirty="0">
                <a:cs typeface="B Nazanin" panose="00000400000000000000" pitchFamily="2" charset="-78"/>
              </a:rPr>
              <a:t>به صورت ارائه شده در شکل زیر در نظر می گیریم. این ساختار بر اساس چهارچوب های مبتنی بر موارد استفاده است که توسط ائتلاف اینترنت صنعتی (</a:t>
            </a:r>
            <a:r>
              <a:rPr lang="en-US" sz="2000" dirty="0" smtClean="0">
                <a:cs typeface="B Nazanin" panose="00000400000000000000" pitchFamily="2" charset="-78"/>
              </a:rPr>
              <a:t>IIC</a:t>
            </a:r>
            <a:r>
              <a:rPr lang="fa-IR" sz="2000" dirty="0" smtClean="0">
                <a:cs typeface="B Nazanin" panose="00000400000000000000" pitchFamily="2" charset="-78"/>
              </a:rPr>
              <a:t>)</a:t>
            </a:r>
            <a:r>
              <a:rPr lang="en-US" sz="2000" dirty="0" smtClean="0">
                <a:cs typeface="B Nazanin" panose="00000400000000000000" pitchFamily="2" charset="-78"/>
              </a:rPr>
              <a:t> </a:t>
            </a:r>
            <a:r>
              <a:rPr lang="fa-IR" sz="2000" dirty="0">
                <a:cs typeface="B Nazanin" panose="00000400000000000000" pitchFamily="2" charset="-78"/>
              </a:rPr>
              <a:t>شناسایی شده است . این ساختار شامل سه نوع سیستم است: چهارچوب عملیاتی، چهارچوب دامنه و چهارچوب بین دامنه ای. چهارچوب عملیاتی، شبکه ای از دستگاه های عملیاتی نصب شده در همان محیط فیزیکی (به عنوان مثال، یک اتاق تولید صنعتی یا یک کامیون) را نشان می دهد که در داخل شبکه های محلی به نام شبکه های مجاورت متصل هستند. چهارچوب دامنه، نشان دهنده یک سیستم فناوری اطلاعات برای تحلیل داده های جمع آوری شده از همه دستگاه ها است و از طریق شبکه های دسترسی به بسیاری از چهارچوب های عملیاتی، متصل می شود. چهارچوب بین دامنه، مجموعه ای از سرویس ها را از طریق یک مسیر بین دامنه برای چند چهارچوب دامنه ارائه می کند. </a:t>
            </a: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71525019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559</Words>
  <Application>Microsoft Office PowerPoint</Application>
  <PresentationFormat>On-screen Show (4:3)</PresentationFormat>
  <Paragraphs>39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2022-03-30T08:39:14Z</dcterms:modified>
</cp:coreProperties>
</file>