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299" r:id="rId5"/>
    <p:sldId id="31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3/30/2022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3/30/2022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3/30/2022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3/30/2022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3/30/2022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3/30/2022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3/30/2022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ناکامی های شدید در خدمات رسانی و رفتار دهان به دهان کینه توزانه آنلاین: تاثیر راهبردهای مقابله ای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رفتار دهان به دهان </a:t>
            </a:r>
            <a:r>
              <a:rPr lang="fa-IR" sz="2000" dirty="0" smtClean="0">
                <a:cs typeface="B Nazanin" panose="00000400000000000000" pitchFamily="2" charset="-78"/>
              </a:rPr>
              <a:t>کینه</a:t>
            </a:r>
            <a:r>
              <a:rPr lang="en-US" sz="2000" dirty="0" smtClean="0">
                <a:cs typeface="B Nazanin" panose="00000400000000000000" pitchFamily="2" charset="-78"/>
              </a:rPr>
              <a:t> </a:t>
            </a:r>
            <a:r>
              <a:rPr lang="fa-IR" sz="2000" dirty="0" smtClean="0">
                <a:cs typeface="B Nazanin" panose="00000400000000000000" pitchFamily="2" charset="-78"/>
              </a:rPr>
              <a:t>توزانه </a:t>
            </a:r>
            <a:r>
              <a:rPr lang="fa-IR" sz="2000" dirty="0">
                <a:cs typeface="B Nazanin" panose="00000400000000000000" pitchFamily="2" charset="-78"/>
              </a:rPr>
              <a:t>آنلاین با آنچه که معمولاً رفتار دهان به دهان منفی آنلاین نامیده </a:t>
            </a:r>
            <a:r>
              <a:rPr lang="fa-IR" sz="2000" dirty="0" smtClean="0">
                <a:cs typeface="B Nazanin" panose="00000400000000000000" pitchFamily="2" charset="-78"/>
              </a:rPr>
              <a:t>می</a:t>
            </a:r>
            <a:r>
              <a:rPr lang="en-US" sz="2000" dirty="0" smtClean="0">
                <a:cs typeface="B Nazanin" panose="00000400000000000000" pitchFamily="2" charset="-78"/>
              </a:rPr>
              <a:t> </a:t>
            </a:r>
            <a:r>
              <a:rPr lang="fa-IR" sz="2000" dirty="0" smtClean="0">
                <a:cs typeface="B Nazanin" panose="00000400000000000000" pitchFamily="2" charset="-78"/>
              </a:rPr>
              <a:t>شود</a:t>
            </a:r>
            <a:r>
              <a:rPr lang="fa-IR" sz="2000" dirty="0">
                <a:cs typeface="B Nazanin" panose="00000400000000000000" pitchFamily="2" charset="-78"/>
              </a:rPr>
              <a:t>، متفاوت است. در شرایط عادیِ عدم رضایت، </a:t>
            </a:r>
            <a:r>
              <a:rPr lang="fa-IR" sz="2000" dirty="0" smtClean="0">
                <a:cs typeface="B Nazanin" panose="00000400000000000000" pitchFamily="2" charset="-78"/>
              </a:rPr>
              <a:t>مصرف</a:t>
            </a:r>
            <a:r>
              <a:rPr lang="en-US" sz="2000" dirty="0" smtClean="0">
                <a:cs typeface="B Nazanin" panose="00000400000000000000" pitchFamily="2" charset="-78"/>
              </a:rPr>
              <a:t> </a:t>
            </a:r>
            <a:r>
              <a:rPr lang="fa-IR" sz="2000" dirty="0" smtClean="0">
                <a:cs typeface="B Nazanin" panose="00000400000000000000" pitchFamily="2" charset="-78"/>
              </a:rPr>
              <a:t>کنندگان </a:t>
            </a:r>
            <a:r>
              <a:rPr lang="fa-IR" sz="2000" dirty="0">
                <a:cs typeface="B Nazanin" panose="00000400000000000000" pitchFamily="2" charset="-78"/>
              </a:rPr>
              <a:t>ممکن است به اینترنت (یا </a:t>
            </a:r>
            <a:r>
              <a:rPr lang="fa-IR" sz="2000" dirty="0" smtClean="0">
                <a:cs typeface="B Nazanin" panose="00000400000000000000" pitchFamily="2" charset="-78"/>
              </a:rPr>
              <a:t>رسانه</a:t>
            </a:r>
            <a:r>
              <a:rPr lang="en-US" sz="2000" dirty="0" smtClean="0">
                <a:cs typeface="B Nazanin" panose="00000400000000000000" pitchFamily="2" charset="-78"/>
              </a:rPr>
              <a:t> </a:t>
            </a:r>
            <a:r>
              <a:rPr lang="fa-IR" sz="2000" dirty="0" smtClean="0">
                <a:cs typeface="B Nazanin" panose="00000400000000000000" pitchFamily="2" charset="-78"/>
              </a:rPr>
              <a:t>های </a:t>
            </a:r>
            <a:r>
              <a:rPr lang="fa-IR" sz="2000" dirty="0">
                <a:cs typeface="B Nazanin" panose="00000400000000000000" pitchFamily="2" charset="-78"/>
              </a:rPr>
              <a:t>اجتماعی) روی بیاورند تا </a:t>
            </a:r>
            <a:r>
              <a:rPr lang="fa-IR" sz="2000" dirty="0" smtClean="0">
                <a:cs typeface="B Nazanin" panose="00000400000000000000" pitchFamily="2" charset="-78"/>
              </a:rPr>
              <a:t>ناخردسندی</a:t>
            </a:r>
            <a:r>
              <a:rPr lang="en-US" sz="2000" dirty="0" smtClean="0">
                <a:cs typeface="B Nazanin" panose="00000400000000000000" pitchFamily="2" charset="-78"/>
              </a:rPr>
              <a:t> </a:t>
            </a:r>
            <a:r>
              <a:rPr lang="fa-IR" sz="2000" dirty="0" smtClean="0">
                <a:cs typeface="B Nazanin" panose="00000400000000000000" pitchFamily="2" charset="-78"/>
              </a:rPr>
              <a:t>های </a:t>
            </a:r>
            <a:r>
              <a:rPr lang="fa-IR" sz="2000" dirty="0">
                <a:cs typeface="B Nazanin" panose="00000400000000000000" pitchFamily="2" charset="-78"/>
              </a:rPr>
              <a:t>جزئی یا انتظارات </a:t>
            </a:r>
            <a:r>
              <a:rPr lang="fa-IR" sz="2000" dirty="0" smtClean="0">
                <a:cs typeface="B Nazanin" panose="00000400000000000000" pitchFamily="2" charset="-78"/>
              </a:rPr>
              <a:t>برآورده</a:t>
            </a:r>
            <a:r>
              <a:rPr lang="en-US" sz="2000" dirty="0" smtClean="0">
                <a:cs typeface="B Nazanin" panose="00000400000000000000" pitchFamily="2" charset="-78"/>
              </a:rPr>
              <a:t> </a:t>
            </a:r>
            <a:r>
              <a:rPr lang="fa-IR" sz="2000" dirty="0" smtClean="0">
                <a:cs typeface="B Nazanin" panose="00000400000000000000" pitchFamily="2" charset="-78"/>
              </a:rPr>
              <a:t>نشده</a:t>
            </a:r>
            <a:r>
              <a:rPr lang="en-US" sz="2000" dirty="0" smtClean="0">
                <a:cs typeface="B Nazanin" panose="00000400000000000000" pitchFamily="2" charset="-78"/>
              </a:rPr>
              <a:t> </a:t>
            </a:r>
            <a:r>
              <a:rPr lang="fa-IR" sz="2000" dirty="0" smtClean="0">
                <a:cs typeface="B Nazanin" panose="00000400000000000000" pitchFamily="2" charset="-78"/>
              </a:rPr>
              <a:t>ی </a:t>
            </a:r>
            <a:r>
              <a:rPr lang="fa-IR" sz="2000" dirty="0">
                <a:cs typeface="B Nazanin" panose="00000400000000000000" pitchFamily="2" charset="-78"/>
              </a:rPr>
              <a:t>خود را به امید خالی کردن عواطف منفی خود، </a:t>
            </a:r>
            <a:r>
              <a:rPr lang="fa-IR" sz="2000" dirty="0" smtClean="0">
                <a:cs typeface="B Nazanin" panose="00000400000000000000" pitchFamily="2" charset="-78"/>
              </a:rPr>
              <a:t>به</a:t>
            </a:r>
            <a:r>
              <a:rPr lang="en-US" sz="2000" dirty="0" smtClean="0">
                <a:cs typeface="B Nazanin" panose="00000400000000000000" pitchFamily="2" charset="-78"/>
              </a:rPr>
              <a:t> </a:t>
            </a:r>
            <a:r>
              <a:rPr lang="fa-IR" sz="2000" dirty="0" smtClean="0">
                <a:cs typeface="B Nazanin" panose="00000400000000000000" pitchFamily="2" charset="-78"/>
              </a:rPr>
              <a:t>دست </a:t>
            </a:r>
            <a:r>
              <a:rPr lang="fa-IR" sz="2000" dirty="0">
                <a:cs typeface="B Nazanin" panose="00000400000000000000" pitchFamily="2" charset="-78"/>
              </a:rPr>
              <a:t>آوردن حمایت اجتماعی، و یا آگاه کردن دیگر مشتریان گزارش کنند. با وجود این، برخلاف رفتار دهان به دهان منفی آنلاین، قصد اصلی رفتار دهان به دهان </a:t>
            </a:r>
            <a:r>
              <a:rPr lang="fa-IR" sz="2000" dirty="0" smtClean="0">
                <a:cs typeface="B Nazanin" panose="00000400000000000000" pitchFamily="2" charset="-78"/>
              </a:rPr>
              <a:t>کینه</a:t>
            </a:r>
            <a:r>
              <a:rPr lang="en-US" sz="2000" dirty="0" smtClean="0">
                <a:cs typeface="B Nazanin" panose="00000400000000000000" pitchFamily="2" charset="-78"/>
              </a:rPr>
              <a:t> </a:t>
            </a:r>
            <a:r>
              <a:rPr lang="fa-IR" sz="2000" dirty="0" smtClean="0">
                <a:cs typeface="B Nazanin" panose="00000400000000000000" pitchFamily="2" charset="-78"/>
              </a:rPr>
              <a:t>توزانه</a:t>
            </a:r>
            <a:r>
              <a:rPr lang="en-US" sz="2000" dirty="0" smtClean="0">
                <a:cs typeface="B Nazanin" panose="00000400000000000000" pitchFamily="2" charset="-78"/>
              </a:rPr>
              <a:t> </a:t>
            </a:r>
            <a:r>
              <a:rPr lang="fa-IR" sz="2000" dirty="0" smtClean="0">
                <a:cs typeface="B Nazanin" panose="00000400000000000000" pitchFamily="2" charset="-78"/>
              </a:rPr>
              <a:t>ی </a:t>
            </a:r>
            <a:r>
              <a:rPr lang="fa-IR" sz="2000" dirty="0">
                <a:cs typeface="B Nazanin" panose="00000400000000000000" pitchFamily="2" charset="-78"/>
              </a:rPr>
              <a:t>آنلاین آگاه کردن مشتریان آینده نیست، بلکه تنبیه کردن یا انتقام گرفتن از شرکت متخلف و توصیه کردن به دیگران برای عدم استفاده از خدمات آنان است. </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1/17</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پژوهش های موجود چند عامل را نشان داده اند که زمینه ساز این نوع رفتار دهان به دهان کینه توزانه ی آنلاین هستند. برای نمونه، مشتریان با احتمال بیش تر زمانی در رفتار دهان به دهان کینه توزانه ی آنلاین درگیری می شوند که 1) ناکامی در خدمات رسانی، شدید تلقی شود؛ 2) شرکت مربوط مسئول این ناکامی باشد؛ و 3) شرکت می توانست جلوی این ناکامی را بگیرد. اگرچه پژوهش های پیشین در زمینه ی تشخیص عوامل بیرونی/ بافتی که زمینه سازی رفتار دهان به دهان کینه توزانه ی آنلاین هستند، موفق عمل کرده اند، درک سازوکارهای روان شناختی در پس چنین رفتاری ضعیف باقی می ماند.</a:t>
            </a:r>
          </a:p>
          <a:p>
            <a:pPr algn="just" rtl="1">
              <a:lnSpc>
                <a:spcPct val="150000"/>
              </a:lnSpc>
            </a:pPr>
            <a:r>
              <a:rPr lang="fa-IR" sz="2000" dirty="0">
                <a:cs typeface="B Nazanin" panose="00000400000000000000" pitchFamily="2" charset="-78"/>
              </a:rPr>
              <a:t>با توجه به این خلأ در پیشینه، پژوهش کنونی در پی درک بهتر سازوکارهای درونی ای است که مشتریان را به انتقام گیری در فضای مجازی (یا رفتار دهان به دهان کینه توزانه ی آنلاین) از یک سازمان خدماتی در واکنش به یک بی عدالتی شدید ادراک شده سوق می دهند.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2/17</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73936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3/17</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مرور پیشینه</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مرور پیشینه</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b="1" dirty="0">
                <a:cs typeface="B Nazanin" panose="00000400000000000000" pitchFamily="2" charset="-78"/>
              </a:rPr>
              <a:t>رفتار دهان به دهان </a:t>
            </a:r>
            <a:r>
              <a:rPr lang="fa-IR" sz="2000" b="1" dirty="0" smtClean="0">
                <a:cs typeface="B Nazanin" panose="00000400000000000000" pitchFamily="2" charset="-78"/>
              </a:rPr>
              <a:t>کینه</a:t>
            </a:r>
            <a:r>
              <a:rPr lang="en-US" sz="2000" b="1" dirty="0" smtClean="0">
                <a:cs typeface="B Nazanin" panose="00000400000000000000" pitchFamily="2" charset="-78"/>
              </a:rPr>
              <a:t> </a:t>
            </a:r>
            <a:r>
              <a:rPr lang="fa-IR" sz="2000" b="1" dirty="0" smtClean="0">
                <a:cs typeface="B Nazanin" panose="00000400000000000000" pitchFamily="2" charset="-78"/>
              </a:rPr>
              <a:t>توزانه</a:t>
            </a:r>
            <a:r>
              <a:rPr lang="en-US" sz="2000" b="1" dirty="0" smtClean="0">
                <a:cs typeface="B Nazanin" panose="00000400000000000000" pitchFamily="2" charset="-78"/>
              </a:rPr>
              <a:t> </a:t>
            </a:r>
            <a:r>
              <a:rPr lang="fa-IR" sz="2000" b="1" dirty="0" smtClean="0">
                <a:cs typeface="B Nazanin" panose="00000400000000000000" pitchFamily="2" charset="-78"/>
              </a:rPr>
              <a:t>آنلاین</a:t>
            </a:r>
            <a:endParaRPr lang="en-US" sz="2000" b="1" dirty="0" smtClean="0">
              <a:cs typeface="B Nazanin" panose="00000400000000000000" pitchFamily="2" charset="-78"/>
            </a:endParaRPr>
          </a:p>
          <a:p>
            <a:pPr algn="just" rtl="1">
              <a:lnSpc>
                <a:spcPct val="150000"/>
              </a:lnSpc>
            </a:pPr>
            <a:r>
              <a:rPr lang="fa-IR" sz="2000" dirty="0">
                <a:cs typeface="B Nazanin" panose="00000400000000000000" pitchFamily="2" charset="-78"/>
              </a:rPr>
              <a:t>مشتریان می توانند در شکل های مستقیم و غیرمستقیم رفتار شکایت آمیز درگیر شوند. رفتار شکایت آمیز مستقیم شامل انتقال مستقیم شکایت به نزد شرکت خدماتی برای حل و فصل یک مساله است. از سوی دیگر، رفتار شکایت-آمیز غیرمستقیم شامل شکایت کردن در جاهایی بیرون از کانال های مستقیم شرکت، همچون اینترنت، است. رفتار شکایت آمیز غیرمستقیم بر دو گونه است: رفتار دهان به دهان منفی آنلاین/ الکترونیکی (</a:t>
            </a:r>
            <a:r>
              <a:rPr lang="en-US" sz="2000" dirty="0">
                <a:cs typeface="B Nazanin" panose="00000400000000000000" pitchFamily="2" charset="-78"/>
              </a:rPr>
              <a:t>ONWOM </a:t>
            </a:r>
            <a:r>
              <a:rPr lang="fa-IR" sz="2000" dirty="0" smtClean="0">
                <a:cs typeface="B Nazanin" panose="00000400000000000000" pitchFamily="2" charset="-78"/>
              </a:rPr>
              <a:t> یا </a:t>
            </a:r>
            <a:r>
              <a:rPr lang="en-US" sz="2000" dirty="0" smtClean="0">
                <a:cs typeface="B Nazanin" panose="00000400000000000000" pitchFamily="2" charset="-78"/>
              </a:rPr>
              <a:t>EWOM</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و رفتار دهان به دهان کینه </a:t>
            </a:r>
            <a:r>
              <a:rPr lang="fa-IR" sz="2000" dirty="0" smtClean="0">
                <a:cs typeface="B Nazanin" panose="00000400000000000000" pitchFamily="2" charset="-78"/>
              </a:rPr>
              <a:t>توزانه </a:t>
            </a:r>
            <a:r>
              <a:rPr lang="fa-IR" sz="2000" dirty="0">
                <a:cs typeface="B Nazanin" panose="00000400000000000000" pitchFamily="2" charset="-78"/>
              </a:rPr>
              <a:t>آنلاین (</a:t>
            </a:r>
            <a:r>
              <a:rPr lang="en-US" sz="2000" dirty="0" smtClean="0">
                <a:cs typeface="B Nazanin" panose="00000400000000000000" pitchFamily="2" charset="-78"/>
              </a:rPr>
              <a:t>OVWOM</a:t>
            </a:r>
            <a:r>
              <a:rPr lang="fa-IR" sz="2000" dirty="0" smtClean="0">
                <a:cs typeface="B Nazanin" panose="00000400000000000000" pitchFamily="2" charset="-78"/>
              </a:rPr>
              <a:t>)</a:t>
            </a:r>
            <a:r>
              <a:rPr lang="en-US" sz="2000" dirty="0" smtClean="0">
                <a:cs typeface="B Nazanin" panose="00000400000000000000" pitchFamily="2" charset="-78"/>
              </a:rPr>
              <a:t>. </a:t>
            </a: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7969455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509</Words>
  <Application>Microsoft Office PowerPoint</Application>
  <PresentationFormat>On-screen Show (4:3)</PresentationFormat>
  <Paragraphs>41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2022-03-30T06:09:01Z</dcterms:modified>
</cp:coreProperties>
</file>