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299" r:id="rId4"/>
    <p:sldId id="306" r:id="rId5"/>
    <p:sldId id="31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3/28/2022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3/28/2022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3/28/2022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3/28/2022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3/28/2022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3/28/2022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3/28/2022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3/28/2022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a:cs typeface="B Nazanin" panose="00000400000000000000" pitchFamily="2" charset="-78"/>
              </a:rPr>
              <a:t>توپولوژی بهینه شده مبدل های بوست سه فاز سری تشدیدی </a:t>
            </a:r>
            <a:r>
              <a:rPr lang="en-US" sz="2800" b="1" dirty="0">
                <a:cs typeface="B Nazanin" panose="00000400000000000000" pitchFamily="2" charset="-78"/>
              </a:rPr>
              <a:t>DC-DC  </a:t>
            </a:r>
            <a:r>
              <a:rPr lang="fa-IR" sz="2800" b="1" dirty="0" smtClean="0">
                <a:cs typeface="B Nazanin" panose="00000400000000000000" pitchFamily="2" charset="-78"/>
              </a:rPr>
              <a:t> با </a:t>
            </a:r>
            <a:r>
              <a:rPr lang="fa-IR" sz="2800" b="1" dirty="0">
                <a:cs typeface="B Nazanin" panose="00000400000000000000" pitchFamily="2" charset="-78"/>
              </a:rPr>
              <a:t>استفاده  از کنترل فرکانس متغیر</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نیاز به انرژیهای پاک در سیستمهای قدرت، با افزایش موارد مصرف صنعتی از قبیل، شبکه های انتقال هوشمند، خودروهای برقی و سیستمهای انرژیهای تجدید پذیر همراه شده که این امر منجر به تقاضای روزافزون مبدلهای تشدید </a:t>
            </a:r>
            <a:r>
              <a:rPr lang="en-US" sz="2000" dirty="0" smtClean="0">
                <a:cs typeface="B Nazanin" panose="00000400000000000000" pitchFamily="2" charset="-78"/>
              </a:rPr>
              <a:t>DC/DC</a:t>
            </a:r>
            <a:r>
              <a:rPr lang="fa-IR" sz="2000" dirty="0" smtClean="0">
                <a:cs typeface="B Nazanin" panose="00000400000000000000" pitchFamily="2" charset="-78"/>
              </a:rPr>
              <a:t> شده </a:t>
            </a:r>
            <a:r>
              <a:rPr lang="fa-IR" sz="2000" dirty="0">
                <a:cs typeface="B Nazanin" panose="00000400000000000000" pitchFamily="2" charset="-78"/>
              </a:rPr>
              <a:t>است. مزیت بدون چون و چرای سویچینگ نرم این امکان را به مبدل می دهد که حتی در هنگام کار در فرکانسهای بالای سویچینگ تلفات کاهش یابد. </a:t>
            </a:r>
            <a:r>
              <a:rPr lang="fa-IR" sz="2000" dirty="0" smtClean="0">
                <a:cs typeface="B Nazanin" panose="00000400000000000000" pitchFamily="2" charset="-78"/>
              </a:rPr>
              <a:t>علیرغم </a:t>
            </a:r>
            <a:r>
              <a:rPr lang="fa-IR" sz="2000" dirty="0">
                <a:cs typeface="B Nazanin" panose="00000400000000000000" pitchFamily="2" charset="-78"/>
              </a:rPr>
              <a:t>محبوبیت مبدلهای تشدید تک فاز، آنها همچنان دارای  برخی مشکلات هستند. این مشکلات بخصوص در مواردی ظاهر می شوند که ولتاژ ورودی بالا است که این امر باعث کاهش بازدهی و قابلیت اطمینان به علت تنش جریان بر روی تجهیزات نیمه هادی قدرت میشود. این مقاله یک </a:t>
            </a:r>
            <a:r>
              <a:rPr lang="en-US" sz="2000" dirty="0" smtClean="0">
                <a:cs typeface="B Nazanin" panose="00000400000000000000" pitchFamily="2" charset="-78"/>
              </a:rPr>
              <a:t>SRC </a:t>
            </a:r>
            <a:r>
              <a:rPr lang="fa-IR" sz="2000" dirty="0" smtClean="0">
                <a:cs typeface="B Nazanin" panose="00000400000000000000" pitchFamily="2" charset="-78"/>
              </a:rPr>
              <a:t> سه </a:t>
            </a:r>
            <a:r>
              <a:rPr lang="fa-IR" sz="2000" dirty="0">
                <a:cs typeface="B Nazanin" panose="00000400000000000000" pitchFamily="2" charset="-78"/>
              </a:rPr>
              <a:t>فاز جدید را معرفی می نماید که در مقایسه با مبدلهای </a:t>
            </a:r>
            <a:r>
              <a:rPr lang="en-US" sz="2000" dirty="0" smtClean="0">
                <a:cs typeface="B Nazanin" panose="00000400000000000000" pitchFamily="2" charset="-78"/>
              </a:rPr>
              <a:t>LLC</a:t>
            </a:r>
            <a:r>
              <a:rPr lang="fa-IR" sz="2000" dirty="0" smtClean="0">
                <a:cs typeface="B Nazanin" panose="00000400000000000000" pitchFamily="2" charset="-78"/>
              </a:rPr>
              <a:t> در </a:t>
            </a:r>
            <a:r>
              <a:rPr lang="fa-IR" sz="2000" dirty="0">
                <a:cs typeface="B Nazanin" panose="00000400000000000000" pitchFamily="2" charset="-78"/>
              </a:rPr>
              <a:t>هم تنیده سه فاز متداول بهره ولتاژ خروجی بالاتر و نیاز به تعداد تجهیزات سوییچینگ کمتری دارد.</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1/15</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2/15</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توپولوژی و مشخصات مبدل پیشنهادی</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توپولوژی و مشخصات مبدل پیشنهادی</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مبدل پیشنهادی از اینورترهای سه فاز، مخازن تشدید سری، ترانسفورماتور افزاینده و رکتیفایر تمام پل به نحوی که در شکل 1 نشان داده، ساخته شده است. با وجودی که ساختار مشابه مبدلهای سوییچ سخت معمول می </a:t>
            </a:r>
            <a:r>
              <a:rPr lang="fa-IR" sz="2000" dirty="0" smtClean="0">
                <a:cs typeface="B Nazanin" panose="00000400000000000000" pitchFamily="2" charset="-78"/>
              </a:rPr>
              <a:t>باشد، </a:t>
            </a:r>
            <a:r>
              <a:rPr lang="fa-IR" sz="2000" dirty="0">
                <a:cs typeface="B Nazanin" panose="00000400000000000000" pitchFamily="2" charset="-78"/>
              </a:rPr>
              <a:t>به کارگیری مخازن تشدید دستیابی به فرکانس بالای سویچینگ و </a:t>
            </a:r>
            <a:r>
              <a:rPr lang="en-US" sz="2000" dirty="0" smtClean="0">
                <a:cs typeface="B Nazanin" panose="00000400000000000000" pitchFamily="2" charset="-78"/>
              </a:rPr>
              <a:t>ZVS</a:t>
            </a:r>
            <a:r>
              <a:rPr lang="fa-IR" sz="2000" dirty="0" smtClean="0">
                <a:cs typeface="B Nazanin" panose="00000400000000000000" pitchFamily="2" charset="-78"/>
              </a:rPr>
              <a:t> را </a:t>
            </a:r>
            <a:r>
              <a:rPr lang="fa-IR" sz="2000" dirty="0">
                <a:cs typeface="B Nazanin" panose="00000400000000000000" pitchFamily="2" charset="-78"/>
              </a:rPr>
              <a:t>فراهم </a:t>
            </a:r>
            <a:r>
              <a:rPr lang="fa-IR" sz="2000" dirty="0" smtClean="0">
                <a:cs typeface="B Nazanin" panose="00000400000000000000" pitchFamily="2" charset="-78"/>
              </a:rPr>
              <a:t>می نماید.</a:t>
            </a:r>
          </a:p>
          <a:p>
            <a:pPr algn="just" rtl="1">
              <a:lnSpc>
                <a:spcPct val="150000"/>
              </a:lnSpc>
            </a:pPr>
            <a:endParaRPr lang="fa-IR" sz="2000" dirty="0">
              <a:cs typeface="B Nazanin" panose="00000400000000000000" pitchFamily="2" charset="-78"/>
            </a:endParaRPr>
          </a:p>
          <a:p>
            <a:pPr algn="just" rtl="1">
              <a:lnSpc>
                <a:spcPct val="150000"/>
              </a:lnSpc>
            </a:pPr>
            <a:endParaRPr lang="fa-IR" sz="2000" dirty="0" smtClean="0">
              <a:cs typeface="B Nazanin" panose="00000400000000000000" pitchFamily="2" charset="-78"/>
            </a:endParaRPr>
          </a:p>
          <a:p>
            <a:pPr algn="just" rtl="1">
              <a:lnSpc>
                <a:spcPct val="150000"/>
              </a:lnSpc>
            </a:pPr>
            <a:endParaRPr lang="fa-IR" sz="2000" dirty="0">
              <a:cs typeface="B Nazanin" panose="00000400000000000000" pitchFamily="2" charset="-78"/>
            </a:endParaRPr>
          </a:p>
          <a:p>
            <a:pPr algn="just" rtl="1">
              <a:lnSpc>
                <a:spcPct val="150000"/>
              </a:lnSpc>
            </a:pPr>
            <a:endParaRPr lang="fa-IR" sz="2000" dirty="0" smtClean="0">
              <a:cs typeface="B Nazanin" panose="00000400000000000000" pitchFamily="2" charset="-78"/>
            </a:endParaRPr>
          </a:p>
          <a:p>
            <a:pPr algn="ctr" rtl="1">
              <a:lnSpc>
                <a:spcPct val="150000"/>
              </a:lnSpc>
            </a:pPr>
            <a:r>
              <a:rPr lang="fa-IR" sz="2000" dirty="0">
                <a:cs typeface="B Nazanin" panose="00000400000000000000" pitchFamily="2" charset="-78"/>
              </a:rPr>
              <a:t>شکل 1- توصیف شماتیک مبدل تشدید سری سه فاز پیشنهادی</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pic>
        <p:nvPicPr>
          <p:cNvPr id="18" name="Picture 17"/>
          <p:cNvPicPr/>
          <p:nvPr/>
        </p:nvPicPr>
        <p:blipFill>
          <a:blip r:embed="rId3"/>
          <a:stretch>
            <a:fillRect/>
          </a:stretch>
        </p:blipFill>
        <p:spPr>
          <a:xfrm>
            <a:off x="2428009" y="2954417"/>
            <a:ext cx="4326255" cy="1796415"/>
          </a:xfrm>
          <a:prstGeom prst="rect">
            <a:avLst/>
          </a:prstGeom>
        </p:spPr>
      </p:pic>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3/15</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توپولوژی و مشخصات مبدل پیشنهادی</a:t>
            </a:r>
            <a:endParaRPr lang="en-US" sz="2000" b="1" dirty="0">
              <a:solidFill>
                <a:schemeClr val="bg1"/>
              </a:solidFill>
              <a:cs typeface="B Nazanin" panose="00000400000000000000" pitchFamily="2" charset="-78"/>
            </a:endParaRPr>
          </a:p>
        </p:txBody>
      </p:sp>
      <mc:AlternateContent xmlns:mc="http://schemas.openxmlformats.org/markup-compatibility/2006" xmlns:a14="http://schemas.microsoft.com/office/drawing/2010/main">
        <mc:Choice Requires="a14">
          <p:sp>
            <p:nvSpPr>
              <p:cNvPr id="19" name="TextBox 18"/>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a:cs typeface="B Nazanin" panose="00000400000000000000" pitchFamily="2" charset="-78"/>
                  </a:rPr>
                  <a:t>فرکانس سویچینگ بزرگتر از فرکانس تشدید </a:t>
                </a:r>
                <a14:m>
                  <m:oMath xmlns:m="http://schemas.openxmlformats.org/officeDocument/2006/math">
                    <m:r>
                      <a:rPr lang="en-US" sz="2000" i="1">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𝑓</m:t>
                        </m:r>
                      </m:e>
                      <m:sub>
                        <m:r>
                          <a:rPr lang="en-US" sz="2000" i="1">
                            <a:latin typeface="Cambria Math" panose="02040503050406030204" pitchFamily="18" charset="0"/>
                          </a:rPr>
                          <m:t>𝑁</m:t>
                        </m:r>
                      </m:sub>
                    </m:sSub>
                    <m:r>
                      <a:rPr lang="en-US" sz="2000" i="1">
                        <a:latin typeface="Cambria Math" panose="02040503050406030204" pitchFamily="18" charset="0"/>
                      </a:rPr>
                      <m:t>≥</m:t>
                    </m:r>
                    <m:r>
                      <a:rPr lang="en-US" sz="2000" i="1">
                        <a:latin typeface="Cambria Math" panose="02040503050406030204" pitchFamily="18" charset="0"/>
                      </a:rPr>
                      <m:t>1</m:t>
                    </m:r>
                    <m:r>
                      <a:rPr lang="en-US" sz="2000" i="1">
                        <a:latin typeface="Cambria Math" panose="02040503050406030204" pitchFamily="18" charset="0"/>
                      </a:rPr>
                      <m:t>)</m:t>
                    </m:r>
                  </m:oMath>
                </a14:m>
                <a:r>
                  <a:rPr lang="fa-IR" sz="2000" dirty="0">
                    <a:cs typeface="B Nazanin" panose="00000400000000000000" pitchFamily="2" charset="-78"/>
                  </a:rPr>
                  <a:t> به معنای ولتاژ خروجی مبدل بزرگتر از ورودی، برای تمامی فرکانسهای سویچینگ می باشد. </a:t>
                </a:r>
                <a14:m>
                  <m:oMath xmlns:m="http://schemas.openxmlformats.org/officeDocument/2006/math">
                    <m:r>
                      <a:rPr lang="en-US" sz="2000" i="1">
                        <a:latin typeface="Cambria Math" panose="02040503050406030204" pitchFamily="18" charset="0"/>
                      </a:rPr>
                      <m:t>(</m:t>
                    </m:r>
                    <m:r>
                      <a:rPr lang="en-US" sz="2000" i="1">
                        <a:latin typeface="Cambria Math" panose="02040503050406030204" pitchFamily="18" charset="0"/>
                      </a:rPr>
                      <m:t>35</m:t>
                    </m:r>
                    <m:r>
                      <a:rPr lang="en-US" sz="2000" i="1">
                        <a:latin typeface="Cambria Math" panose="02040503050406030204" pitchFamily="18" charset="0"/>
                      </a:rPr>
                      <m:t>𝑘𝐻𝑧</m:t>
                    </m:r>
                    <m:r>
                      <a:rPr lang="en-US" sz="2000" i="1">
                        <a:latin typeface="Cambria Math" panose="02040503050406030204" pitchFamily="18" charset="0"/>
                      </a:rPr>
                      <m:t>≤</m:t>
                    </m:r>
                    <m:sSub>
                      <m:sSubPr>
                        <m:ctrlPr>
                          <a:rPr lang="en-US" sz="2000" i="1">
                            <a:latin typeface="Cambria Math" panose="02040503050406030204" pitchFamily="18" charset="0"/>
                          </a:rPr>
                        </m:ctrlPr>
                      </m:sSubPr>
                      <m:e>
                        <m:r>
                          <a:rPr lang="en-US" sz="2000" i="1">
                            <a:latin typeface="Cambria Math" panose="02040503050406030204" pitchFamily="18" charset="0"/>
                          </a:rPr>
                          <m:t>𝑓</m:t>
                        </m:r>
                      </m:e>
                      <m:sub>
                        <m:r>
                          <a:rPr lang="en-US" sz="2000" i="1">
                            <a:latin typeface="Cambria Math" panose="02040503050406030204" pitchFamily="18" charset="0"/>
                          </a:rPr>
                          <m:t>𝑠</m:t>
                        </m:r>
                      </m:sub>
                    </m:sSub>
                    <m:r>
                      <a:rPr lang="en-US" sz="2000" i="1">
                        <a:latin typeface="Cambria Math" panose="02040503050406030204" pitchFamily="18" charset="0"/>
                      </a:rPr>
                      <m:t>≤</m:t>
                    </m:r>
                    <m:r>
                      <a:rPr lang="en-US" sz="2000" i="1">
                        <a:latin typeface="Cambria Math" panose="02040503050406030204" pitchFamily="18" charset="0"/>
                      </a:rPr>
                      <m:t>45</m:t>
                    </m:r>
                    <m:r>
                      <a:rPr lang="en-US" sz="2000" i="1">
                        <a:latin typeface="Cambria Math" panose="02040503050406030204" pitchFamily="18" charset="0"/>
                      </a:rPr>
                      <m:t>𝑘𝐻𝑧</m:t>
                    </m:r>
                    <m:r>
                      <a:rPr lang="en-US" sz="2000" i="1">
                        <a:latin typeface="Cambria Math" panose="02040503050406030204" pitchFamily="18" charset="0"/>
                      </a:rPr>
                      <m:t>)</m:t>
                    </m:r>
                  </m:oMath>
                </a14:m>
                <a:r>
                  <a:rPr lang="fa-IR" sz="2000" dirty="0">
                    <a:cs typeface="B Nazanin" panose="00000400000000000000" pitchFamily="2" charset="-78"/>
                  </a:rPr>
                  <a:t>. تا زمانی که فرکانس سویچینگ به فرکانس تشدید نزدیکتر می شود ، بهره بهبود می یابد. این بهبود بهره در دامنه بزرگتر از 0.63 قابل مشاهده می باشد که در آن ولتاژ خروجی شش برابر بزرگتر از ولتاژ ورودی می باشد. اندوکتانس مغناطیسی سازی را می توان با انتخاب مقادیر بزرگتر به نحوی طراحی نمود که جریان مغناطیسی سازی تا حد امکان کاهش یابد. این امر میتواند با اطمینان از اینکه زاویه امپدانس ورودی </a:t>
                </a:r>
                <a14:m>
                  <m:oMath xmlns:m="http://schemas.openxmlformats.org/officeDocument/2006/math">
                    <m:sSub>
                      <m:sSubPr>
                        <m:ctrlPr>
                          <a:rPr lang="en-US" sz="2000" i="1">
                            <a:latin typeface="Cambria Math" panose="02040503050406030204" pitchFamily="18" charset="0"/>
                          </a:rPr>
                        </m:ctrlPr>
                      </m:sSubPr>
                      <m:e>
                        <m:r>
                          <a:rPr lang="en-US" sz="2000" i="1">
                            <a:latin typeface="Cambria Math" panose="02040503050406030204" pitchFamily="18" charset="0"/>
                          </a:rPr>
                          <m:t>𝑍</m:t>
                        </m:r>
                      </m:e>
                      <m:sub>
                        <m:r>
                          <a:rPr lang="en-US" sz="2000" i="1">
                            <a:latin typeface="Cambria Math" panose="02040503050406030204" pitchFamily="18" charset="0"/>
                          </a:rPr>
                          <m:t>𝑖</m:t>
                        </m:r>
                      </m:sub>
                    </m:sSub>
                  </m:oMath>
                </a14:m>
                <a:r>
                  <a:rPr lang="fa-IR" sz="2000" dirty="0">
                    <a:cs typeface="B Nazanin" panose="00000400000000000000" pitchFamily="2" charset="-78"/>
                  </a:rPr>
                  <a:t>  برای تمامی دامنه عملیاتی نشان داده شده ،مثبت(القایی) میباشد ، دلیل دستیابی به </a:t>
                </a:r>
                <a:r>
                  <a:rPr lang="en-US" sz="2000" dirty="0">
                    <a:cs typeface="B Nazanin" panose="00000400000000000000" pitchFamily="2" charset="-78"/>
                  </a:rPr>
                  <a:t>ZVS</a:t>
                </a:r>
                <a:r>
                  <a:rPr lang="fa-IR" sz="2000" dirty="0">
                    <a:cs typeface="B Nazanin" panose="00000400000000000000" pitchFamily="2" charset="-78"/>
                  </a:rPr>
                  <a:t> را برای تمامی سوییچها ، توضیح دهد. در نتیجه موج ولتاژ ورودی حتی قبل از آغاز شکل موج جریان ورودی سینوسی، از صفر عبور مینماید که دلیلی بر اثبات توانایی سوییچها در دستیابی به </a:t>
                </a:r>
                <a:r>
                  <a:rPr lang="en-US" sz="2000" dirty="0">
                    <a:cs typeface="B Nazanin" panose="00000400000000000000" pitchFamily="2" charset="-78"/>
                  </a:rPr>
                  <a:t>ZVS</a:t>
                </a:r>
                <a:r>
                  <a:rPr lang="fa-IR" sz="2000" dirty="0">
                    <a:cs typeface="B Nazanin" panose="00000400000000000000" pitchFamily="2" charset="-78"/>
                  </a:rPr>
                  <a:t> می باشد.</a:t>
                </a:r>
                <a:endParaRPr lang="en-US" sz="2000" dirty="0">
                  <a:cs typeface="B Nazanin" panose="00000400000000000000" pitchFamily="2" charset="-78"/>
                </a:endParaRPr>
              </a:p>
            </p:txBody>
          </p:sp>
        </mc:Choice>
        <mc:Fallback xmlns="">
          <p:sp>
            <p:nvSpPr>
              <p:cNvPr id="19" name="TextBox 18"/>
              <p:cNvSpPr txBox="1">
                <a:spLocks noRot="1" noChangeAspect="1" noMove="1" noResize="1" noEditPoints="1" noAdjustHandles="1" noChangeArrowheads="1" noChangeShapeType="1" noTextEdit="1"/>
              </p:cNvSpPr>
              <p:nvPr/>
            </p:nvSpPr>
            <p:spPr>
              <a:xfrm>
                <a:off x="460904" y="299805"/>
                <a:ext cx="8260466" cy="4825306"/>
              </a:xfrm>
              <a:prstGeom prst="rect">
                <a:avLst/>
              </a:prstGeom>
              <a:blipFill>
                <a:blip r:embed="rId3"/>
                <a:stretch>
                  <a:fillRect l="-1624" r="-812"/>
                </a:stretch>
              </a:blipFill>
            </p:spPr>
            <p:txBody>
              <a:bodyPr/>
              <a:lstStyle/>
              <a:p>
                <a:r>
                  <a:rPr lang="en-US">
                    <a:noFill/>
                  </a:rPr>
                  <a:t> </a:t>
                </a:r>
              </a:p>
            </p:txBody>
          </p:sp>
        </mc:Fallback>
      </mc:AlternateContent>
    </p:spTree>
    <p:extLst>
      <p:ext uri="{BB962C8B-B14F-4D97-AF65-F5344CB8AC3E}">
        <p14:creationId xmlns:p14="http://schemas.microsoft.com/office/powerpoint/2010/main" val="14408048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85090142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345</Words>
  <Application>Microsoft Office PowerPoint</Application>
  <PresentationFormat>On-screen Show (4:3)</PresentationFormat>
  <Paragraphs>45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B Nazanin</vt:lpstr>
      <vt:lpstr>Calibri</vt:lpstr>
      <vt:lpstr>Calibri Light</vt:lpstr>
      <vt:lpstr>Cambria Math</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2022-03-28T09:31:00Z</dcterms:modified>
</cp:coreProperties>
</file>