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6" r:id="rId5"/>
    <p:sldId id="31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فاصله گذاری اجتماعی، اعتماد و بهبودی پس از کووید-19</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شیوع ویروس کرونا (کووید-19) و قرنطینه های شهروندی و اقدامات مهارکننده متعاقب آن (مانند فاصله گذاری اجتماعی) سبب کاهش تمایل به سفر و فلج شدن صنعت، از خطوط هوایی گرفته تا هتل ها و رستوران ها، شده است. تحقیقاتی که بر کووید-19 و گردشگری  تمرکز داشته اند، به سرعت انتشار یافته اند و اکثر این مطالعات، روشن کننده تأثیر همه‌گیری بر رشد اقتصادی، جامعه و مسیر بازیابی می‌باشند. هدف این تحقیق، بررسی تاثیر اقدامات فاصله‌گذاری اجتماعی، به‌صورت سطح ریسک درک‌شده توسط مصرف‌کننده، روی قصد خرید در صرف غذا در رستوران‌ها و رزرو هتل، پس از برداشته شدن قرنطینه با استفاده از روش طراحی آزمایشی وزن‌دهی نمره گرایش می باشد.</a:t>
            </a:r>
          </a:p>
          <a:p>
            <a:pPr algn="just" rtl="1">
              <a:lnSpc>
                <a:spcPct val="150000"/>
              </a:lnSpc>
            </a:pPr>
            <a:r>
              <a:rPr lang="fa-IR" sz="2000" dirty="0">
                <a:cs typeface="B Nazanin" panose="00000400000000000000" pitchFamily="2" charset="-78"/>
              </a:rPr>
              <a:t>اکتشافات این مطالعه، دانش جدیدی برای درک بیشتر تأثیر کووید-19 روی رفتارهای مصرف‌کنندگان در بازار هتلداری و خدمات گسترده‌تر ایجاد می‌کند.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2/18</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بررسی متون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بررسی متون</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متون مربوط به بهداشت، از </a:t>
            </a:r>
            <a:r>
              <a:rPr lang="en-US" sz="2000" dirty="0" smtClean="0">
                <a:cs typeface="B Nazanin" panose="00000400000000000000" pitchFamily="2" charset="-78"/>
              </a:rPr>
              <a:t>HBM</a:t>
            </a:r>
            <a:r>
              <a:rPr lang="fa-IR" sz="2000" dirty="0" smtClean="0">
                <a:cs typeface="B Nazanin" panose="00000400000000000000" pitchFamily="2" charset="-78"/>
              </a:rPr>
              <a:t> بطور </a:t>
            </a:r>
            <a:r>
              <a:rPr lang="fa-IR" sz="2000" dirty="0">
                <a:cs typeface="B Nazanin" panose="00000400000000000000" pitchFamily="2" charset="-78"/>
              </a:rPr>
              <a:t>گسترده جهت امتحان عوامل تعیین کننده رفتارهای سلامت مثبت استفاده </a:t>
            </a:r>
            <a:r>
              <a:rPr lang="fa-IR" sz="2000">
                <a:cs typeface="B Nazanin" panose="00000400000000000000" pitchFamily="2" charset="-78"/>
              </a:rPr>
              <a:t>شده </a:t>
            </a:r>
            <a:r>
              <a:rPr lang="fa-IR" sz="2000" smtClean="0">
                <a:cs typeface="B Nazanin" panose="00000400000000000000" pitchFamily="2" charset="-78"/>
              </a:rPr>
              <a:t>است. </a:t>
            </a:r>
            <a:r>
              <a:rPr lang="fa-IR" sz="2000" dirty="0">
                <a:cs typeface="B Nazanin" panose="00000400000000000000" pitchFamily="2" charset="-78"/>
              </a:rPr>
              <a:t>از این رو </a:t>
            </a:r>
            <a:r>
              <a:rPr lang="en-US" sz="2000" dirty="0" smtClean="0">
                <a:cs typeface="B Nazanin" panose="00000400000000000000" pitchFamily="2" charset="-78"/>
              </a:rPr>
              <a:t>HBM</a:t>
            </a:r>
            <a:r>
              <a:rPr lang="fa-IR" sz="2000" dirty="0" smtClean="0">
                <a:cs typeface="B Nazanin" panose="00000400000000000000" pitchFamily="2" charset="-78"/>
              </a:rPr>
              <a:t> عموما</a:t>
            </a:r>
            <a:r>
              <a:rPr lang="fa-IR" sz="2000" dirty="0">
                <a:cs typeface="B Nazanin" panose="00000400000000000000" pitchFamily="2" charset="-78"/>
              </a:rPr>
              <a:t>، تأیید می کند که ریسک درک شده، تعیین کننده رفتارهای سلامتی افراد است. در متون مربوط به گردشگری، از </a:t>
            </a:r>
            <a:r>
              <a:rPr lang="en-US" sz="2000" dirty="0" smtClean="0">
                <a:cs typeface="B Nazanin" panose="00000400000000000000" pitchFamily="2" charset="-78"/>
              </a:rPr>
              <a:t>TPB</a:t>
            </a:r>
            <a:r>
              <a:rPr lang="fa-IR" sz="2000" dirty="0" smtClean="0">
                <a:cs typeface="B Nazanin" panose="00000400000000000000" pitchFamily="2" charset="-78"/>
              </a:rPr>
              <a:t> اکثرا </a:t>
            </a:r>
            <a:r>
              <a:rPr lang="fa-IR" sz="2000" dirty="0">
                <a:cs typeface="B Nazanin" panose="00000400000000000000" pitchFamily="2" charset="-78"/>
              </a:rPr>
              <a:t>برای بررسی تأثیر ریسک درک شده روی مقاصد سفر حین بحران های همه گیر استفاده شده و مطالعات بسیاری از </a:t>
            </a:r>
            <a:r>
              <a:rPr lang="en-US" sz="2000" dirty="0" smtClean="0">
                <a:cs typeface="B Nazanin" panose="00000400000000000000" pitchFamily="2" charset="-78"/>
              </a:rPr>
              <a:t>TPB</a:t>
            </a:r>
            <a:r>
              <a:rPr lang="fa-IR" sz="2000" dirty="0" smtClean="0">
                <a:cs typeface="B Nazanin" panose="00000400000000000000" pitchFamily="2" charset="-78"/>
              </a:rPr>
              <a:t> بمنظور </a:t>
            </a:r>
            <a:r>
              <a:rPr lang="fa-IR" sz="2000" dirty="0">
                <a:cs typeface="B Nazanin" panose="00000400000000000000" pitchFamily="2" charset="-78"/>
              </a:rPr>
              <a:t>تصمیم‌گیری در شرایط همه گیری، بحران‌ها و بلایا، برای درک مقاصد خرید مصرف‌کنندگان در زمان ناپایداری اقتصاد بهره برده‌اند . تأثیر پیشنهادی فاصله‌گذاری اجتماعی (نماینده کاهش ریسک درک‌شده) و اعتماد روی قصد خرید در مشاغل هتلداری فرض می‌کند که انتظارات درمورد پیامد یک رفتار معین، روی قصد انجام یک رفتار همانطور که </a:t>
            </a:r>
            <a:r>
              <a:rPr lang="en-US" sz="2000" dirty="0" smtClean="0">
                <a:cs typeface="B Nazanin" panose="00000400000000000000" pitchFamily="2" charset="-78"/>
              </a:rPr>
              <a:t>HBM</a:t>
            </a:r>
            <a:r>
              <a:rPr lang="fa-IR" sz="2000" dirty="0" smtClean="0">
                <a:cs typeface="B Nazanin" panose="00000400000000000000" pitchFamily="2" charset="-78"/>
              </a:rPr>
              <a:t> پیشنهاد </a:t>
            </a:r>
            <a:r>
              <a:rPr lang="fa-IR" sz="2000" dirty="0">
                <a:cs typeface="B Nazanin" panose="00000400000000000000" pitchFamily="2" charset="-78"/>
              </a:rPr>
              <a:t>داده است، تأثیر می‌گذارد و </a:t>
            </a:r>
            <a:r>
              <a:rPr lang="en-US" sz="2000" dirty="0" smtClean="0">
                <a:cs typeface="B Nazanin" panose="00000400000000000000" pitchFamily="2" charset="-78"/>
              </a:rPr>
              <a:t>TPB</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smtClean="0">
                <a:cs typeface="B Nazanin" panose="00000400000000000000" pitchFamily="2" charset="-78"/>
              </a:rPr>
              <a:t> بنابراین</a:t>
            </a:r>
            <a:r>
              <a:rPr lang="fa-IR" sz="2000" dirty="0">
                <a:cs typeface="B Nazanin" panose="00000400000000000000" pitchFamily="2" charset="-78"/>
              </a:rPr>
              <a:t>، فرضیه 1 به صورت زیر پیشنهاد می شود: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3/18</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بررسی متون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b="1" dirty="0" smtClean="0">
              <a:cs typeface="B Nazanin" panose="00000400000000000000" pitchFamily="2" charset="-78"/>
            </a:endParaRPr>
          </a:p>
          <a:p>
            <a:pPr algn="just" rtl="1">
              <a:lnSpc>
                <a:spcPct val="150000"/>
              </a:lnSpc>
            </a:pPr>
            <a:r>
              <a:rPr lang="fa-IR" sz="2000" b="1" dirty="0" smtClean="0">
                <a:cs typeface="B Nazanin" panose="00000400000000000000" pitchFamily="2" charset="-78"/>
              </a:rPr>
              <a:t>فرضیه </a:t>
            </a:r>
            <a:r>
              <a:rPr lang="fa-IR" sz="2000" b="1" dirty="0">
                <a:cs typeface="B Nazanin" panose="00000400000000000000" pitchFamily="2" charset="-78"/>
              </a:rPr>
              <a:t>1</a:t>
            </a:r>
            <a:r>
              <a:rPr lang="fa-IR" sz="2000" dirty="0">
                <a:cs typeface="B Nazanin" panose="00000400000000000000" pitchFamily="2" charset="-78"/>
              </a:rPr>
              <a:t>. انجام اقدامات بمنظور فاصله گذاری اجتماعی می تواند افزایش دهنده قصد خرید مشتریان در صنعت هتلداری باشد.</a:t>
            </a:r>
          </a:p>
          <a:p>
            <a:pPr algn="just" rtl="1">
              <a:lnSpc>
                <a:spcPct val="150000"/>
              </a:lnSpc>
            </a:pPr>
            <a:r>
              <a:rPr lang="fa-IR" sz="2000" dirty="0">
                <a:cs typeface="B Nazanin" panose="00000400000000000000" pitchFamily="2" charset="-78"/>
              </a:rPr>
              <a:t>این موضوع که قصد رفتاری افراد نه تنها تحت تأثیر درک ریسک، بلکه به این دلیل است که او اطمینان ندارد که ارائه‌دهنده خدمات در شرایط تردید عملکرد خوبی داشته باشد را باید در نظر بگیریم و ازاینرو، نقش بالقوه اعتماد، بعنوان یک واسطه میان فاصله گذاری اجتماعی و تصمیم به خرید، بررسی خواهد شد:</a:t>
            </a:r>
          </a:p>
          <a:p>
            <a:pPr algn="just" rtl="1">
              <a:lnSpc>
                <a:spcPct val="150000"/>
              </a:lnSpc>
            </a:pPr>
            <a:r>
              <a:rPr lang="fa-IR" sz="2000" b="1" dirty="0">
                <a:cs typeface="B Nazanin" panose="00000400000000000000" pitchFamily="2" charset="-78"/>
              </a:rPr>
              <a:t>فرضیه 2. </a:t>
            </a:r>
            <a:r>
              <a:rPr lang="fa-IR" sz="2000" dirty="0">
                <a:cs typeface="B Nazanin" panose="00000400000000000000" pitchFamily="2" charset="-78"/>
              </a:rPr>
              <a:t>اعتماد به ارائه دهندگان خدمات هتلداری هدفگذاری شده بطورمثبتی واسطه تأثیر اعمال فاصله گذاری اجتماعی روی تصمیم به خرید می باشد</a:t>
            </a:r>
            <a:r>
              <a:rPr lang="fa-IR" sz="2000" dirty="0" smtClean="0">
                <a:cs typeface="B Nazanin" panose="00000400000000000000" pitchFamily="2" charset="-78"/>
              </a:rPr>
              <a:t>.</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255675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1126731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504</Words>
  <Application>Microsoft Office PowerPoint</Application>
  <PresentationFormat>On-screen Show (4:3)</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2022-03-16T11:26:34Z</dcterms:modified>
</cp:coreProperties>
</file>