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05" r:id="rId4"/>
    <p:sldId id="314"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574" autoAdjust="0"/>
    <p:restoredTop sz="94660"/>
  </p:normalViewPr>
  <p:slideViewPr>
    <p:cSldViewPr snapToGrid="0">
      <p:cViewPr varScale="1">
        <p:scale>
          <a:sx n="88" d="100"/>
          <a:sy n="88" d="100"/>
        </p:scale>
        <p:origin x="758" y="53"/>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3/10/2022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3/10/2022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3/10/2022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3/10/2022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3/10/2022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3/10/2022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iranarze.i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78017" y="316483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800" b="1" dirty="0">
                <a:cs typeface="B Nazanin" panose="00000400000000000000" pitchFamily="2" charset="-78"/>
              </a:rPr>
              <a:t>ورزشکاران نخبه مبتلا به کووید-19 - شاخص های پیش بینی دوره بیماری</a:t>
            </a: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smtClean="0">
                <a:cs typeface="B Nazanin" panose="00000400000000000000" pitchFamily="2" charset="-78"/>
              </a:rPr>
              <a:t>استاد: </a:t>
            </a:r>
            <a:endParaRPr lang="fa-IR" sz="2400" b="1" dirty="0">
              <a:cs typeface="B Nazanin" panose="00000400000000000000" pitchFamily="2" charset="-78"/>
            </a:endParaRP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smtClean="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ctr" rtl="1"/>
            <a:r>
              <a:rPr lang="fa-IR" sz="2500" b="1" dirty="0" smtClean="0">
                <a:effectLst>
                  <a:outerShdw blurRad="38100" dist="38100" dir="2700000" algn="tl">
                    <a:srgbClr val="000000">
                      <a:alpha val="43137"/>
                    </a:srgbClr>
                  </a:outerShdw>
                </a:effectLst>
                <a:cs typeface="B Nazanin" panose="00000400000000000000" pitchFamily="2" charset="-78"/>
              </a:rPr>
              <a:t>فصل اول: مقدمه</a:t>
            </a:r>
          </a:p>
          <a:p>
            <a:pPr algn="ctr" rtl="1"/>
            <a:endParaRPr lang="fa-IR" sz="2400" b="1" dirty="0" smtClean="0">
              <a:effectLst>
                <a:outerShdw blurRad="38100" dist="38100" dir="2700000" algn="tl">
                  <a:srgbClr val="000000">
                    <a:alpha val="43137"/>
                  </a:srgbClr>
                </a:outerShdw>
              </a:effectLst>
              <a:cs typeface="B Nazanin" panose="00000400000000000000" pitchFamily="2" charset="-78"/>
            </a:endParaRPr>
          </a:p>
          <a:p>
            <a:pPr algn="just" rtl="1">
              <a:lnSpc>
                <a:spcPct val="150000"/>
              </a:lnSpc>
            </a:pPr>
            <a:r>
              <a:rPr lang="fa-IR" sz="2000" dirty="0">
                <a:cs typeface="B Nazanin" panose="00000400000000000000" pitchFamily="2" charset="-78"/>
              </a:rPr>
              <a:t>پاندمی بیماری کروناویروس ۲۰۱۹ (کووید-19) تغییرات عظیمی را در زندگی انسان از جمله ورزش، ایجاد کرده است. بسیاری از رویدادها به تعویق افتاده یا لغو شده، دسترسی به امکانات آموزشی محدود شده و محدودیت های بهداشتی تاثیر منفی بر زندگی ورزشکاران گذاشته اند. به علاوه، تهدید مسائل بهداشتی غیرقابل پیش بینی پس از کووید-19 پدیدار شده و مساله نحوه بازگشت ایمن به ورزش را مطرح ساخته است.</a:t>
            </a:r>
          </a:p>
          <a:p>
            <a:pPr algn="just" rtl="1">
              <a:lnSpc>
                <a:spcPct val="150000"/>
              </a:lnSpc>
            </a:pPr>
            <a:r>
              <a:rPr lang="fa-IR" sz="2000" dirty="0">
                <a:cs typeface="B Nazanin" panose="00000400000000000000" pitchFamily="2" charset="-78"/>
              </a:rPr>
              <a:t>دوره بالینی و پیامدهای کووید-19 در جامعه غیرورزشی پیشتر بررسی شده و عمدتاً به وجود بیماری همراه و سن بستگی دارد. </a:t>
            </a: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1/14</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فصل اول</a:t>
            </a:r>
            <a:endParaRPr lang="en-US" sz="2200" dirty="0">
              <a:solidFill>
                <a:schemeClr val="bg1"/>
              </a:solidFill>
              <a:cs typeface="B Nazanin" panose="00000400000000000000" pitchFamily="2" charset="-78"/>
            </a:endParaRPr>
          </a:p>
        </p:txBody>
      </p:sp>
      <p:sp>
        <p:nvSpPr>
          <p:cNvPr id="34" name="Rounded Rectangle 33"/>
          <p:cNvSpPr/>
          <p:nvPr/>
        </p:nvSpPr>
        <p:spPr>
          <a:xfrm>
            <a:off x="253255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3837089"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5155594"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7" name="Rounded Rectangle 36"/>
          <p:cNvSpPr/>
          <p:nvPr/>
        </p:nvSpPr>
        <p:spPr>
          <a:xfrm>
            <a:off x="6446154" y="6420116"/>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20" name="TextBox 19"/>
          <p:cNvSpPr txBox="1"/>
          <p:nvPr/>
        </p:nvSpPr>
        <p:spPr>
          <a:xfrm>
            <a:off x="460904" y="299805"/>
            <a:ext cx="8260466" cy="4825306"/>
          </a:xfrm>
          <a:prstGeom prst="rect">
            <a:avLst/>
          </a:prstGeom>
          <a:noFill/>
        </p:spPr>
        <p:txBody>
          <a:bodyPr wrap="square" rtlCol="0">
            <a:noAutofit/>
          </a:bodyPr>
          <a:lstStyle/>
          <a:p>
            <a:pPr algn="just" rtl="1">
              <a:lnSpc>
                <a:spcPct val="150000"/>
              </a:lnSpc>
            </a:pPr>
            <a:r>
              <a:rPr lang="fa-IR" sz="2000" dirty="0">
                <a:cs typeface="B Nazanin" panose="00000400000000000000" pitchFamily="2" charset="-78"/>
              </a:rPr>
              <a:t>عفونت ممکن است فاقد علائم باشد، اما اغلب در بیش از ۸۰ درصد بیماران، دوره بالینی خفیف است.</a:t>
            </a:r>
          </a:p>
          <a:p>
            <a:pPr algn="just" rtl="1">
              <a:lnSpc>
                <a:spcPct val="150000"/>
              </a:lnSpc>
            </a:pPr>
            <a:r>
              <a:rPr lang="fa-IR" sz="2000" dirty="0">
                <a:cs typeface="B Nazanin" panose="00000400000000000000" pitchFamily="2" charset="-78"/>
              </a:rPr>
              <a:t>داده های محدودی درباره علائم بالینی کووید-۱۹، عوارض و واکنش پادتن در افراد دارای فعالیت جسمانی به ویژه ورزشکاران نخبه وجود دارد. در این گروه، دغدغه سلامتی اولیه، میوکاردیت است چرا که ویروس کرونا با تاثیر مستقیم بر کاردیومیوسیت ها و سلول های اندوتلیال و یا به صورت غیرمستقیم با التهاب سیستمیک از طریق افزایش فعالیت سیتوکین ها یک تروپیسم یا گرایش قلبی را نشان می دهد. مقالات شرایط فعلی درباره بازگشت به ورزش این ریسک ها را در نظر می گیرند اما نظارت و بازگشت به فعالیت ورزشی را پس از دو هفته بدون علائم بسته به شدت بیماری توصیه می کنند. هدف مطالعه حاضر شناسایی شاخص های پیش بینی تعیین دوره کووید-19 و واکنش پادتن در ورزشکاران نخبه می باشد.</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cs typeface="B Nazanin" panose="00000400000000000000" pitchFamily="2" charset="-78"/>
              </a:rPr>
              <a:t>2/14</a:t>
            </a:r>
            <a:endParaRPr lang="en-US" dirty="0">
              <a:cs typeface="B Nazanin" panose="00000400000000000000" pitchFamily="2" charset="-78"/>
            </a:endParaRPr>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736714" y="6425658"/>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smtClean="0"/>
              <a:t>1</a:t>
            </a:r>
            <a:endParaRPr lang="en-US" dirty="0"/>
          </a:p>
        </p:txBody>
      </p:sp>
      <p:sp>
        <p:nvSpPr>
          <p:cNvPr id="17" name="Rounded Rectangle 16"/>
          <p:cNvSpPr/>
          <p:nvPr/>
        </p:nvSpPr>
        <p:spPr>
          <a:xfrm>
            <a:off x="1234127" y="641656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5" name="TextBox 4"/>
          <p:cNvSpPr txBox="1"/>
          <p:nvPr/>
        </p:nvSpPr>
        <p:spPr>
          <a:xfrm>
            <a:off x="475894" y="5999942"/>
            <a:ext cx="6915506" cy="400110"/>
          </a:xfrm>
          <a:prstGeom prst="rect">
            <a:avLst/>
          </a:prstGeom>
          <a:noFill/>
        </p:spPr>
        <p:txBody>
          <a:bodyPr wrap="square" rtlCol="0">
            <a:spAutoFit/>
          </a:bodyPr>
          <a:lstStyle/>
          <a:p>
            <a:pPr algn="r"/>
            <a:r>
              <a:rPr lang="fa-IR" sz="2000" b="1" dirty="0" smtClean="0">
                <a:solidFill>
                  <a:schemeClr val="bg1"/>
                </a:solidFill>
                <a:cs typeface="B Nazanin" panose="00000400000000000000" pitchFamily="2" charset="-78"/>
              </a:rPr>
              <a:t>مقدمه</a:t>
            </a:r>
            <a:endParaRPr lang="en-US" sz="2000" b="1" dirty="0">
              <a:solidFill>
                <a:schemeClr val="bg1"/>
              </a:solidFill>
              <a:cs typeface="B Nazanin" panose="00000400000000000000" pitchFamily="2" charset="-78"/>
            </a:endParaRPr>
          </a:p>
        </p:txBody>
      </p:sp>
    </p:spTree>
    <p:extLst>
      <p:ext uri="{BB962C8B-B14F-4D97-AF65-F5344CB8AC3E}">
        <p14:creationId xmlns:p14="http://schemas.microsoft.com/office/powerpoint/2010/main" val="34189178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oAutofit/>
          </a:bodyPr>
          <a:lstStyle/>
          <a:p>
            <a:pPr algn="ctr" rtl="1"/>
            <a:endParaRPr lang="fa-IR" sz="2800" dirty="0" smtClean="0"/>
          </a:p>
          <a:p>
            <a:pPr algn="ctr" rtl="1"/>
            <a:endParaRPr lang="fa-IR" sz="2800" dirty="0"/>
          </a:p>
          <a:p>
            <a:pPr algn="ctr" rtl="1"/>
            <a:endParaRPr lang="fa-IR" sz="2800" dirty="0" smtClean="0"/>
          </a:p>
          <a:p>
            <a:pPr algn="ctr" rtl="1"/>
            <a:r>
              <a:rPr lang="fa-IR" sz="2800" b="1" dirty="0" smtClean="0">
                <a:cs typeface="B Nazanin" panose="00000400000000000000" pitchFamily="2" charset="-78"/>
              </a:rPr>
              <a:t>لطفا </a:t>
            </a:r>
            <a:r>
              <a:rPr lang="fa-IR" sz="2800" b="1" dirty="0">
                <a:cs typeface="B Nazanin" panose="00000400000000000000" pitchFamily="2" charset="-78"/>
              </a:rPr>
              <a:t>توجه داشته </a:t>
            </a:r>
            <a:r>
              <a:rPr lang="fa-IR" sz="2800" b="1" dirty="0" smtClean="0">
                <a:cs typeface="B Nazanin" panose="00000400000000000000" pitchFamily="2" charset="-78"/>
              </a:rPr>
              <a:t>باشيد</a:t>
            </a:r>
          </a:p>
          <a:p>
            <a:pPr algn="ctr" rtl="1"/>
            <a:r>
              <a:rPr lang="fa-IR" sz="2800" dirty="0" smtClean="0">
                <a:cs typeface="B Nazanin" panose="00000400000000000000" pitchFamily="2" charset="-78"/>
              </a:rPr>
              <a:t>که </a:t>
            </a:r>
            <a:r>
              <a:rPr lang="fa-IR" sz="2800" dirty="0">
                <a:cs typeface="B Nazanin" panose="00000400000000000000" pitchFamily="2" charset="-78"/>
              </a:rPr>
              <a:t>اين فايل تنها بخشی از محصول بوده و صرفا جهت معرفی محصول </a:t>
            </a:r>
            <a:r>
              <a:rPr lang="fa-IR" sz="2800" dirty="0" smtClean="0">
                <a:cs typeface="B Nazanin" panose="00000400000000000000" pitchFamily="2" charset="-78"/>
              </a:rPr>
              <a:t>ميباشد</a:t>
            </a:r>
          </a:p>
          <a:p>
            <a:pPr algn="ctr" rtl="1"/>
            <a:r>
              <a:rPr lang="fa-IR" sz="2800" dirty="0" smtClean="0">
                <a:cs typeface="B Nazanin" panose="00000400000000000000" pitchFamily="2" charset="-78"/>
              </a:rPr>
              <a:t>برای </a:t>
            </a:r>
            <a:r>
              <a:rPr lang="fa-IR" sz="2800" dirty="0">
                <a:cs typeface="B Nazanin" panose="00000400000000000000" pitchFamily="2" charset="-78"/>
              </a:rPr>
              <a:t>خريداری و دانلود فايل کامل مقاله به زبان </a:t>
            </a:r>
            <a:r>
              <a:rPr lang="fa-IR" sz="2800" dirty="0" smtClean="0">
                <a:cs typeface="B Nazanin" panose="00000400000000000000" pitchFamily="2" charset="-78"/>
              </a:rPr>
              <a:t>فارسی</a:t>
            </a:r>
            <a:endParaRPr lang="en-US" sz="2800" dirty="0" smtClean="0">
              <a:cs typeface="B Nazanin" panose="00000400000000000000" pitchFamily="2" charset="-78"/>
            </a:endParaRPr>
          </a:p>
          <a:p>
            <a:pPr algn="ctr" rtl="1"/>
            <a:r>
              <a:rPr lang="fa-IR" sz="2800" dirty="0" smtClean="0">
                <a:cs typeface="B Nazanin" panose="00000400000000000000" pitchFamily="2" charset="-78"/>
              </a:rPr>
              <a:t>با </a:t>
            </a:r>
            <a:r>
              <a:rPr lang="fa-IR" sz="2800" dirty="0">
                <a:cs typeface="B Nazanin" panose="00000400000000000000" pitchFamily="2" charset="-78"/>
              </a:rPr>
              <a:t>فرمت پاورپوينت (با قابليت </a:t>
            </a:r>
            <a:r>
              <a:rPr lang="fa-IR" sz="2800" dirty="0" smtClean="0">
                <a:cs typeface="B Nazanin" panose="00000400000000000000" pitchFamily="2" charset="-78"/>
              </a:rPr>
              <a:t>ويرايش</a:t>
            </a:r>
            <a:r>
              <a:rPr lang="en-US" sz="2800" dirty="0" smtClean="0">
                <a:cs typeface="B Nazanin" panose="00000400000000000000" pitchFamily="2" charset="-78"/>
              </a:rPr>
              <a:t>(</a:t>
            </a:r>
            <a:endParaRPr lang="fa-IR" sz="2800" dirty="0" smtClean="0">
              <a:cs typeface="B Nazanin" panose="00000400000000000000" pitchFamily="2" charset="-78"/>
            </a:endParaRPr>
          </a:p>
          <a:p>
            <a:pPr algn="ctr" rtl="1"/>
            <a:r>
              <a:rPr lang="fa-IR" sz="2800" dirty="0" smtClean="0">
                <a:solidFill>
                  <a:srgbClr val="FF0000"/>
                </a:solidFill>
                <a:cs typeface="B Nazanin" panose="00000400000000000000" pitchFamily="2" charset="-78"/>
                <a:hlinkClick r:id="rId2"/>
              </a:rPr>
              <a:t>اينجا </a:t>
            </a:r>
            <a:r>
              <a:rPr lang="fa-IR" sz="2800" dirty="0">
                <a:cs typeface="B Nazanin" panose="00000400000000000000" pitchFamily="2" charset="-78"/>
              </a:rPr>
              <a:t>کليک </a:t>
            </a:r>
            <a:r>
              <a:rPr lang="fa-IR" sz="2800" dirty="0" smtClean="0">
                <a:cs typeface="B Nazanin" panose="00000400000000000000" pitchFamily="2" charset="-78"/>
              </a:rPr>
              <a:t>نماييد.</a:t>
            </a:r>
          </a:p>
          <a:p>
            <a:pPr algn="ctr" rtl="1"/>
            <a:r>
              <a:rPr lang="fa-IR" sz="2800" dirty="0" smtClean="0">
                <a:cs typeface="B Nazanin" panose="00000400000000000000" pitchFamily="2" charset="-78"/>
              </a:rPr>
              <a:t>فروشگاه </a:t>
            </a:r>
            <a:r>
              <a:rPr lang="fa-IR" sz="2800" dirty="0">
                <a:cs typeface="B Nazanin" panose="00000400000000000000" pitchFamily="2" charset="-78"/>
              </a:rPr>
              <a:t>اينترنتی ايران </a:t>
            </a:r>
            <a:r>
              <a:rPr lang="fa-IR" sz="2800" dirty="0" smtClean="0">
                <a:cs typeface="B Nazanin" panose="00000400000000000000" pitchFamily="2" charset="-78"/>
              </a:rPr>
              <a:t>عرضه </a:t>
            </a:r>
            <a:r>
              <a:rPr lang="en-US" sz="2800" dirty="0" smtClean="0"/>
              <a:t>www.iranarze.ir</a:t>
            </a:r>
            <a:endParaRPr lang="en-US" sz="28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Rounded Rectangle 21"/>
          <p:cNvSpPr/>
          <p:nvPr/>
        </p:nvSpPr>
        <p:spPr>
          <a:xfrm>
            <a:off x="106325" y="5866681"/>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7" name="Rounded Rectangle 26"/>
          <p:cNvSpPr/>
          <p:nvPr/>
        </p:nvSpPr>
        <p:spPr>
          <a:xfrm>
            <a:off x="14453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5</a:t>
            </a:r>
            <a:endParaRPr lang="en-US" dirty="0">
              <a:solidFill>
                <a:schemeClr val="lt1"/>
              </a:solidFill>
            </a:endParaRPr>
          </a:p>
        </p:txBody>
      </p:sp>
      <p:sp>
        <p:nvSpPr>
          <p:cNvPr id="38" name="Rounded Rectangle 37"/>
          <p:cNvSpPr/>
          <p:nvPr/>
        </p:nvSpPr>
        <p:spPr>
          <a:xfrm>
            <a:off x="29637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4</a:t>
            </a:r>
            <a:endParaRPr lang="en-US" dirty="0">
              <a:solidFill>
                <a:schemeClr val="lt1"/>
              </a:solidFill>
            </a:endParaRPr>
          </a:p>
        </p:txBody>
      </p:sp>
      <p:sp>
        <p:nvSpPr>
          <p:cNvPr id="39" name="Rounded Rectangle 38"/>
          <p:cNvSpPr/>
          <p:nvPr/>
        </p:nvSpPr>
        <p:spPr>
          <a:xfrm>
            <a:off x="44821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3</a:t>
            </a:r>
            <a:endParaRPr lang="en-US" dirty="0">
              <a:solidFill>
                <a:schemeClr val="lt1"/>
              </a:solidFill>
            </a:endParaRPr>
          </a:p>
        </p:txBody>
      </p:sp>
      <p:sp>
        <p:nvSpPr>
          <p:cNvPr id="40" name="Rounded Rectangle 39"/>
          <p:cNvSpPr/>
          <p:nvPr/>
        </p:nvSpPr>
        <p:spPr>
          <a:xfrm>
            <a:off x="6000548" y="638727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solidFill>
                  <a:schemeClr val="lt1"/>
                </a:solidFill>
              </a:rPr>
              <a:t>2</a:t>
            </a:r>
            <a:endParaRPr lang="en-US" dirty="0">
              <a:solidFill>
                <a:schemeClr val="lt1"/>
              </a:solidFill>
            </a:endParaRPr>
          </a:p>
        </p:txBody>
      </p:sp>
      <p:sp>
        <p:nvSpPr>
          <p:cNvPr id="41" name="Rounded Rectangle 40"/>
          <p:cNvSpPr/>
          <p:nvPr/>
        </p:nvSpPr>
        <p:spPr>
          <a:xfrm>
            <a:off x="7518948" y="6390937"/>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Tree>
    <p:extLst>
      <p:ext uri="{BB962C8B-B14F-4D97-AF65-F5344CB8AC3E}">
        <p14:creationId xmlns:p14="http://schemas.microsoft.com/office/powerpoint/2010/main" val="393310367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333</Words>
  <Application>Microsoft Office PowerPoint</Application>
  <PresentationFormat>On-screen Show (4:3)</PresentationFormat>
  <Paragraphs>33</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B Nazanin</vt:lpstr>
      <vt:lpstr>Calibri</vt:lpstr>
      <vt:lpstr>Calibri Light</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2022-03-10T08:49:49Z</dcterms:modified>
</cp:coreProperties>
</file>