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306" r:id="rId4"/>
    <p:sldId id="299" r:id="rId5"/>
    <p:sldId id="31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تجربه واقعی استفاده از آزمایش فارماکوژنومیک ترکیبی در کودکان و نوجوانان دچار افسردگی و اضطراب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1/14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9901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72754" y="6465808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44648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25284" y="6459235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</a:t>
            </a:r>
            <a:r>
              <a:rPr lang="fa-I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مقدمه</a:t>
            </a:r>
            <a:endParaRPr lang="fa-I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اختلال های </a:t>
            </a:r>
            <a:r>
              <a:rPr lang="fa-IR" sz="2000" dirty="0">
                <a:cs typeface="B Nazanin" panose="00000400000000000000" pitchFamily="2" charset="-78"/>
              </a:rPr>
              <a:t>خلقی و اضطراب در میان جمعیت کودکان و نوجوانان طی دو </a:t>
            </a:r>
            <a:r>
              <a:rPr lang="fa-IR" sz="2000" dirty="0" smtClean="0">
                <a:cs typeface="B Nazanin" panose="00000400000000000000" pitchFamily="2" charset="-78"/>
              </a:rPr>
              <a:t>دهه ی </a:t>
            </a:r>
            <a:r>
              <a:rPr lang="fa-IR" sz="2000" dirty="0">
                <a:cs typeface="B Nazanin" panose="00000400000000000000" pitchFamily="2" charset="-78"/>
              </a:rPr>
              <a:t>گذشته بسیار رایج </a:t>
            </a:r>
            <a:r>
              <a:rPr lang="fa-IR" sz="2000" dirty="0" smtClean="0">
                <a:cs typeface="B Nazanin" panose="00000400000000000000" pitchFamily="2" charset="-78"/>
              </a:rPr>
              <a:t>بوده اند</a:t>
            </a:r>
            <a:r>
              <a:rPr lang="fa-IR" sz="2000" dirty="0">
                <a:cs typeface="B Nazanin" panose="00000400000000000000" pitchFamily="2" charset="-78"/>
              </a:rPr>
              <a:t>. از سوی دیگر، تنوع ژنتیکی یکی از چندین متغیری است که از طریق تأثیر گذاشتن بر </a:t>
            </a:r>
            <a:r>
              <a:rPr lang="fa-IR" sz="2000" dirty="0" smtClean="0">
                <a:cs typeface="B Nazanin" panose="00000400000000000000" pitchFamily="2" charset="-78"/>
              </a:rPr>
              <a:t>سوخت وساز </a:t>
            </a:r>
            <a:r>
              <a:rPr lang="fa-IR" sz="2000" dirty="0">
                <a:cs typeface="B Nazanin" panose="00000400000000000000" pitchFamily="2" charset="-78"/>
              </a:rPr>
              <a:t>(فارماکوکینتیک) یا سازوکار کنش (فارماکودینامیک)، ممکن است بر اثربخشی دارو تأثیر بگذارد. فارماکوژنومیک بر آن است تا </a:t>
            </a:r>
            <a:r>
              <a:rPr lang="fa-IR" sz="2000" dirty="0" smtClean="0">
                <a:cs typeface="B Nazanin" panose="00000400000000000000" pitchFamily="2" charset="-78"/>
              </a:rPr>
              <a:t>رژیم های </a:t>
            </a:r>
            <a:r>
              <a:rPr lang="fa-IR" sz="2000" dirty="0">
                <a:cs typeface="B Nazanin" panose="00000400000000000000" pitchFamily="2" charset="-78"/>
              </a:rPr>
              <a:t>دارودرمانی امن و اثربخش را بر مبنای ترکیب ژنتیکی یکتای هر انسان شناسایی کند. جدا از </a:t>
            </a:r>
            <a:r>
              <a:rPr lang="fa-IR" sz="2000" dirty="0" smtClean="0">
                <a:cs typeface="B Nazanin" panose="00000400000000000000" pitchFamily="2" charset="-78"/>
              </a:rPr>
              <a:t>آزمایش های </a:t>
            </a:r>
            <a:r>
              <a:rPr lang="fa-IR" sz="2000" dirty="0">
                <a:cs typeface="B Nazanin" panose="00000400000000000000" pitchFamily="2" charset="-78"/>
              </a:rPr>
              <a:t>ژن فردی برای </a:t>
            </a:r>
            <a:r>
              <a:rPr lang="fa-IR" sz="2000" dirty="0" smtClean="0">
                <a:cs typeface="B Nazanin" panose="00000400000000000000" pitchFamily="2" charset="-78"/>
              </a:rPr>
              <a:t>برهمکنش های </a:t>
            </a:r>
            <a:r>
              <a:rPr lang="fa-IR" sz="2000" dirty="0">
                <a:cs typeface="B Nazanin" panose="00000400000000000000" pitchFamily="2" charset="-78"/>
              </a:rPr>
              <a:t>خاص ژن-دارو، ما اکنون دسترسی تجاری به </a:t>
            </a:r>
            <a:r>
              <a:rPr lang="fa-IR" sz="2000" dirty="0" smtClean="0">
                <a:cs typeface="B Nazanin" panose="00000400000000000000" pitchFamily="2" charset="-78"/>
              </a:rPr>
              <a:t>آزمایش های </a:t>
            </a:r>
            <a:r>
              <a:rPr lang="fa-IR" sz="2000" dirty="0">
                <a:cs typeface="B Nazanin" panose="00000400000000000000" pitchFamily="2" charset="-78"/>
              </a:rPr>
              <a:t>فارماکوژنومیک ترکیبی (</a:t>
            </a:r>
            <a:r>
              <a:rPr lang="en-US" sz="2000" dirty="0" err="1" smtClean="0">
                <a:cs typeface="B Nazanin" panose="00000400000000000000" pitchFamily="2" charset="-78"/>
              </a:rPr>
              <a:t>CPGx</a:t>
            </a:r>
            <a:r>
              <a:rPr lang="fa-IR" sz="2000" dirty="0" smtClean="0">
                <a:cs typeface="B Nazanin" panose="00000400000000000000" pitchFamily="2" charset="-78"/>
              </a:rPr>
              <a:t>)</a:t>
            </a:r>
            <a:r>
              <a:rPr lang="en-US" sz="2000" dirty="0" smtClean="0">
                <a:cs typeface="B Nazanin" panose="00000400000000000000" pitchFamily="2" charset="-78"/>
              </a:rPr>
              <a:t> </a:t>
            </a:r>
            <a:r>
              <a:rPr lang="fa-IR" sz="2000" dirty="0">
                <a:cs typeface="B Nazanin" panose="00000400000000000000" pitchFamily="2" charset="-78"/>
              </a:rPr>
              <a:t>داریم که برای این منظور طراحی شده¬اند تا </a:t>
            </a:r>
            <a:r>
              <a:rPr lang="fa-IR" sz="2000" dirty="0" smtClean="0">
                <a:cs typeface="B Nazanin" panose="00000400000000000000" pitchFamily="2" charset="-78"/>
              </a:rPr>
              <a:t>ژن های </a:t>
            </a:r>
            <a:r>
              <a:rPr lang="fa-IR" sz="2000" dirty="0">
                <a:cs typeface="B Nazanin" panose="00000400000000000000" pitchFamily="2" charset="-78"/>
              </a:rPr>
              <a:t>گوناگون دخیل در </a:t>
            </a:r>
            <a:r>
              <a:rPr lang="fa-IR" sz="2000" dirty="0" smtClean="0">
                <a:cs typeface="B Nazanin" panose="00000400000000000000" pitchFamily="2" charset="-78"/>
              </a:rPr>
              <a:t>سوخت وساز </a:t>
            </a:r>
            <a:r>
              <a:rPr lang="fa-IR" sz="2000" dirty="0">
                <a:cs typeface="B Nazanin" panose="00000400000000000000" pitchFamily="2" charset="-78"/>
              </a:rPr>
              <a:t>برخی داروها را تجزیه و تحلیل کنند. </a:t>
            </a: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2/14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9901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72754" y="6465808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44648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25284" y="6459235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چندین مطالعه، مزیت اقتصادی و کاهش هزینه ی مراقبت و درمان با استفاده از درمان هدایت شده با </a:t>
            </a:r>
            <a:r>
              <a:rPr lang="en-US" sz="2000" dirty="0" err="1" smtClean="0">
                <a:cs typeface="B Nazanin" panose="00000400000000000000" pitchFamily="2" charset="-78"/>
              </a:rPr>
              <a:t>CPGx</a:t>
            </a:r>
            <a:r>
              <a:rPr lang="fa-IR" sz="2000" dirty="0" smtClean="0">
                <a:cs typeface="B Nazanin" panose="00000400000000000000" pitchFamily="2" charset="-78"/>
              </a:rPr>
              <a:t> را </a:t>
            </a:r>
            <a:r>
              <a:rPr lang="fa-IR" sz="2000" dirty="0">
                <a:cs typeface="B Nazanin" panose="00000400000000000000" pitchFamily="2" charset="-78"/>
              </a:rPr>
              <a:t>نشان می دهند. با وجود این، چندین کارشناس و متخصص، ازجمله کنسرسیوم اجرای فارماکوژنومیک بالینی (</a:t>
            </a:r>
            <a:r>
              <a:rPr lang="en-US" sz="2000" dirty="0" smtClean="0">
                <a:cs typeface="B Nazanin" panose="00000400000000000000" pitchFamily="2" charset="-78"/>
              </a:rPr>
              <a:t>CPIC</a:t>
            </a:r>
            <a:r>
              <a:rPr lang="fa-IR" sz="2000" dirty="0" smtClean="0">
                <a:cs typeface="B Nazanin" panose="00000400000000000000" pitchFamily="2" charset="-78"/>
              </a:rPr>
              <a:t>)</a:t>
            </a:r>
            <a:r>
              <a:rPr lang="en-US" sz="2000" dirty="0" smtClean="0">
                <a:cs typeface="B Nazanin" panose="00000400000000000000" pitchFamily="2" charset="-78"/>
              </a:rPr>
              <a:t>، </a:t>
            </a:r>
            <a:r>
              <a:rPr lang="fa-IR" sz="2000" dirty="0">
                <a:cs typeface="B Nazanin" panose="00000400000000000000" pitchFamily="2" charset="-78"/>
              </a:rPr>
              <a:t>با این موضع گیری به مخالفت برخاستند و اتخاذ رویکردی ظریف تر برای گنجاندن یافته های آزمایش </a:t>
            </a:r>
            <a:r>
              <a:rPr lang="en-US" sz="2000" dirty="0" err="1" smtClean="0">
                <a:cs typeface="B Nazanin" panose="00000400000000000000" pitchFamily="2" charset="-78"/>
              </a:rPr>
              <a:t>CPGx</a:t>
            </a:r>
            <a:r>
              <a:rPr lang="fa-IR" sz="2000" dirty="0" smtClean="0">
                <a:cs typeface="B Nazanin" panose="00000400000000000000" pitchFamily="2" charset="-78"/>
              </a:rPr>
              <a:t> در </a:t>
            </a:r>
            <a:r>
              <a:rPr lang="fa-IR" sz="2000" dirty="0">
                <a:cs typeface="B Nazanin" panose="00000400000000000000" pitchFamily="2" charset="-78"/>
              </a:rPr>
              <a:t>مراقبت های روانپزشکی کودکان و نوجوانان را افزون بر حفظ ارزیابی و قضاوت بالینی به عنوان سنگ بنای مدیریت، توصیه کردند. بنابراین، یک نیاز بالینی برای درک استفاده و مزیت آزمایش فارماکوژنومیک در درمانگاه های روانپزشکی کودکان و نوجوانان وجود دارد. مقاله ی ما بر آن است تا این خلأ دانش را از طریق گزارش کردن تجربیات واقعی استفاده از </a:t>
            </a:r>
            <a:r>
              <a:rPr lang="en-US" sz="2000" dirty="0" err="1" smtClean="0">
                <a:cs typeface="B Nazanin" panose="00000400000000000000" pitchFamily="2" charset="-78"/>
              </a:rPr>
              <a:t>CPGx</a:t>
            </a:r>
            <a:r>
              <a:rPr lang="fa-IR" sz="2000" dirty="0" smtClean="0">
                <a:cs typeface="B Nazanin" panose="00000400000000000000" pitchFamily="2" charset="-78"/>
              </a:rPr>
              <a:t> در </a:t>
            </a:r>
            <a:r>
              <a:rPr lang="fa-IR" sz="2000" dirty="0">
                <a:cs typeface="B Nazanin" panose="00000400000000000000" pitchFamily="2" charset="-78"/>
              </a:rPr>
              <a:t>مراقبت بالینی رویه ای در یک درمانگاه روانپزشکی کودکان و نوجوانان پر کند.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24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3/14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6" name="Action Button: Back or Previous 15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782768" y="5962223"/>
            <a:ext cx="114075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دوم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مواد و </a:t>
            </a:r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ها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9901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772754" y="6465808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844648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425284" y="6459235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دوم: </a:t>
            </a:r>
            <a:r>
              <a:rPr lang="fa-I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مواد و </a:t>
            </a:r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ها</a:t>
            </a: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b="1" dirty="0">
                <a:cs typeface="B Nazanin" panose="00000400000000000000" pitchFamily="2" charset="-78"/>
              </a:rPr>
              <a:t>جمعیت مطالعه و گردآوری داده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ما از پایگاه داده ی بیمارانی در درمانگاه کلیولند طی مقطع زمانی 9 ژوئن 2015 تا 31 آگوست 2019 که در درمانگاه-های روانپزشکی کودکان و نوجوانان تحت آزمایش </a:t>
            </a:r>
            <a:r>
              <a:rPr lang="en-US" sz="2000" dirty="0" err="1">
                <a:cs typeface="B Nazanin" panose="00000400000000000000" pitchFamily="2" charset="-78"/>
              </a:rPr>
              <a:t>GeneSight</a:t>
            </a:r>
            <a:r>
              <a:rPr lang="en-US" sz="2000" dirty="0" smtClean="0">
                <a:cs typeface="B Nazanin" panose="00000400000000000000" pitchFamily="2" charset="-78"/>
              </a:rPr>
              <a:t>®</a:t>
            </a:r>
            <a:r>
              <a:rPr lang="fa-IR" sz="2000" dirty="0" smtClean="0">
                <a:cs typeface="B Nazanin" panose="00000400000000000000" pitchFamily="2" charset="-78"/>
              </a:rPr>
              <a:t> قرار </a:t>
            </a:r>
            <a:r>
              <a:rPr lang="fa-IR" sz="2000" dirty="0">
                <a:cs typeface="B Nazanin" panose="00000400000000000000" pitchFamily="2" charset="-78"/>
              </a:rPr>
              <a:t>گرفته بودند، استفاده کردیم. بیمارانی با تشخیص بالینی اختلال افسردگی اساسی (بجز افسردگی دوقطبی) یا اختلال اضطراب فراگیر بر اساس ویراست چهارم راهنمای تشخیصی و آماری اختلال های ذهنی (</a:t>
            </a:r>
            <a:r>
              <a:rPr lang="en-US" sz="2000" dirty="0" smtClean="0">
                <a:cs typeface="B Nazanin" panose="00000400000000000000" pitchFamily="2" charset="-78"/>
              </a:rPr>
              <a:t>DSM-IV</a:t>
            </a:r>
            <a:r>
              <a:rPr lang="fa-IR" sz="2000" dirty="0" smtClean="0">
                <a:cs typeface="B Nazanin" panose="00000400000000000000" pitchFamily="2" charset="-78"/>
              </a:rPr>
              <a:t>)</a:t>
            </a:r>
            <a:r>
              <a:rPr lang="en-US" sz="2000" dirty="0" smtClean="0">
                <a:cs typeface="B Nazanin" panose="00000400000000000000" pitchFamily="2" charset="-78"/>
              </a:rPr>
              <a:t>، </a:t>
            </a:r>
            <a:r>
              <a:rPr lang="fa-IR" sz="2000" dirty="0">
                <a:cs typeface="B Nazanin" panose="00000400000000000000" pitchFamily="2" charset="-78"/>
              </a:rPr>
              <a:t>در این تحلیل گنجانده شدند</a:t>
            </a:r>
            <a:r>
              <a:rPr lang="fa-IR" sz="2000" dirty="0" smtClean="0">
                <a:cs typeface="B Nazanin" panose="00000400000000000000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ملاقات بالینی که طی </a:t>
            </a:r>
            <a:r>
              <a:rPr lang="fa-IR" sz="2000" dirty="0" smtClean="0">
                <a:cs typeface="B Nazanin" panose="00000400000000000000" pitchFamily="2" charset="-78"/>
              </a:rPr>
              <a:t>آن ها </a:t>
            </a:r>
            <a:r>
              <a:rPr lang="fa-IR" sz="2000" dirty="0">
                <a:cs typeface="B Nazanin" panose="00000400000000000000" pitchFamily="2" charset="-78"/>
              </a:rPr>
              <a:t>داروهای روانپزشکی بر مبنای نتایج </a:t>
            </a:r>
            <a:r>
              <a:rPr lang="en-US" sz="2000" dirty="0" err="1" smtClean="0">
                <a:cs typeface="B Nazanin" panose="00000400000000000000" pitchFamily="2" charset="-78"/>
              </a:rPr>
              <a:t>CPGx</a:t>
            </a:r>
            <a:r>
              <a:rPr lang="fa-IR" sz="2000" dirty="0" smtClean="0">
                <a:cs typeface="B Nazanin" panose="00000400000000000000" pitchFamily="2" charset="-78"/>
              </a:rPr>
              <a:t> تغییر </a:t>
            </a:r>
            <a:r>
              <a:rPr lang="fa-IR" sz="2000" dirty="0">
                <a:cs typeface="B Nazanin" panose="00000400000000000000" pitchFamily="2" charset="-78"/>
              </a:rPr>
              <a:t>داده شدند به عنوان ملاقات خط مبنا (یا ملاقات </a:t>
            </a:r>
            <a:r>
              <a:rPr lang="fa-IR" sz="2000" dirty="0" smtClean="0">
                <a:cs typeface="B Nazanin" panose="00000400000000000000" pitchFamily="2" charset="-78"/>
              </a:rPr>
              <a:t>مبنایی/پایه ای</a:t>
            </a:r>
            <a:r>
              <a:rPr lang="fa-IR" sz="2000" dirty="0">
                <a:cs typeface="B Nazanin" panose="00000400000000000000" pitchFamily="2" charset="-78"/>
              </a:rPr>
              <a:t>) در نظر گرفته شد. </a:t>
            </a:r>
          </a:p>
        </p:txBody>
      </p:sp>
    </p:spTree>
    <p:extLst>
      <p:ext uri="{BB962C8B-B14F-4D97-AF65-F5344CB8AC3E}">
        <p14:creationId xmlns:p14="http://schemas.microsoft.com/office/powerpoint/2010/main" val="235411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43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483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2022-03-02T08:50:08Z</dcterms:modified>
</cp:coreProperties>
</file>