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305" r:id="rId3"/>
    <p:sldId id="298" r:id="rId4"/>
    <p:sldId id="306" r:id="rId5"/>
    <p:sldId id="3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4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پروتکل 5</a:t>
            </a:r>
            <a:r>
              <a:rPr lang="en-US" sz="3200" b="1" dirty="0">
                <a:cs typeface="B Nazanin" panose="00000400000000000000" pitchFamily="2" charset="-78"/>
              </a:rPr>
              <a:t>G-AKA </a:t>
            </a:r>
            <a:r>
              <a:rPr lang="fa-IR" sz="3200" b="1" dirty="0" smtClean="0">
                <a:cs typeface="B Nazanin" panose="00000400000000000000" pitchFamily="2" charset="-78"/>
              </a:rPr>
              <a:t> مبتنی </a:t>
            </a:r>
            <a:r>
              <a:rPr lang="fa-IR" sz="3200" b="1" dirty="0">
                <a:cs typeface="B Nazanin" panose="00000400000000000000" pitchFamily="2" charset="-78"/>
              </a:rPr>
              <a:t>بر کلید متقارن پیشرفته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پیشرفت‌های اخیر در فن‌آوری‌های بی‌سیم و موبایل منجر به رشد عظیمی در خدمات تلفن همراه شده که تا پایان سال ۲۰۱۹ ، بیش از 2/5 میلیارد نفر برای خدمات تلفن همراه مشترک شدند که ۶۷ درصد جمعیت جهان را تشکیل می‌دهند. شبکه‌های اینترنت </a:t>
            </a:r>
            <a:r>
              <a:rPr lang="fa-IR" sz="2000" dirty="0" smtClean="0">
                <a:cs typeface="B Nazanin" panose="00000400000000000000" pitchFamily="2" charset="-78"/>
              </a:rPr>
              <a:t>اشیا بخشی </a:t>
            </a:r>
            <a:r>
              <a:rPr lang="fa-IR" sz="2000" dirty="0">
                <a:cs typeface="B Nazanin" panose="00000400000000000000" pitchFamily="2" charset="-78"/>
              </a:rPr>
              <a:t>جدایی‌ناپذیر از تکامل </a:t>
            </a:r>
            <a:r>
              <a:rPr lang="fa-IR" sz="2000" dirty="0" smtClean="0">
                <a:cs typeface="B Nazanin" panose="00000400000000000000" pitchFamily="2" charset="-78"/>
              </a:rPr>
              <a:t>5</a:t>
            </a:r>
            <a:r>
              <a:rPr lang="en-US" sz="2000" dirty="0" smtClean="0">
                <a:cs typeface="B Nazanin" panose="00000400000000000000" pitchFamily="2" charset="-78"/>
              </a:rPr>
              <a:t>G</a:t>
            </a:r>
            <a:r>
              <a:rPr lang="fa-IR" sz="2000" dirty="0" smtClean="0">
                <a:cs typeface="B Nazanin" panose="00000400000000000000" pitchFamily="2" charset="-78"/>
              </a:rPr>
              <a:t> از </a:t>
            </a:r>
            <a:r>
              <a:rPr lang="fa-IR" sz="2000" dirty="0">
                <a:cs typeface="B Nazanin" panose="00000400000000000000" pitchFamily="2" charset="-78"/>
              </a:rPr>
              <a:t>طریق سرویس جدید </a:t>
            </a:r>
            <a:r>
              <a:rPr lang="en-US" sz="2000" dirty="0" smtClean="0">
                <a:cs typeface="B Nazanin" panose="00000400000000000000" pitchFamily="2" charset="-78"/>
              </a:rPr>
              <a:t>MTC</a:t>
            </a:r>
            <a:r>
              <a:rPr lang="fa-IR" sz="2000" dirty="0" smtClean="0">
                <a:cs typeface="B Nazanin" panose="00000400000000000000" pitchFamily="2" charset="-78"/>
              </a:rPr>
              <a:t> (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ارتباطات نوع ماشین عظیم) ‏خواهند بود که سرویس‌های موجود </a:t>
            </a:r>
            <a:r>
              <a:rPr lang="en-US" sz="2000" dirty="0" smtClean="0">
                <a:cs typeface="B Nazanin" panose="00000400000000000000" pitchFamily="2" charset="-78"/>
              </a:rPr>
              <a:t>NB-</a:t>
            </a:r>
            <a:r>
              <a:rPr lang="en-US" sz="2000" smtClean="0">
                <a:cs typeface="B Nazanin" panose="00000400000000000000" pitchFamily="2" charset="-78"/>
              </a:rPr>
              <a:t>IoT</a:t>
            </a:r>
            <a:r>
              <a:rPr lang="fa-IR" sz="200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اینترنت اشیاء باند باریک)‏ و </a:t>
            </a:r>
            <a:r>
              <a:rPr lang="en-US" sz="2000" dirty="0" smtClean="0">
                <a:cs typeface="B Nazanin" panose="00000400000000000000" pitchFamily="2" charset="-78"/>
              </a:rPr>
              <a:t>LTE-M</a:t>
            </a:r>
            <a:r>
              <a:rPr lang="fa-IR" sz="2000" dirty="0" smtClean="0">
                <a:cs typeface="B Nazanin" panose="00000400000000000000" pitchFamily="2" charset="-78"/>
              </a:rPr>
              <a:t> (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اصطلاح تکامل </a:t>
            </a:r>
            <a:r>
              <a:rPr lang="en-US" sz="2000" dirty="0" smtClean="0">
                <a:cs typeface="B Nazanin" panose="00000400000000000000" pitchFamily="2" charset="-78"/>
              </a:rPr>
              <a:t>Cat-M1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en-US" sz="2000" dirty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معرفی‌شده در سال ۲۰۱۵ را بهبود می‌بخشد.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امنیت تکنولوژی‌های موبایل یک چالش عمده می‌باشد. کنسرسیوم 3</a:t>
            </a:r>
            <a:r>
              <a:rPr lang="en-US" sz="2000" dirty="0" smtClean="0">
                <a:cs typeface="B Nazanin" panose="00000400000000000000" pitchFamily="2" charset="-78"/>
              </a:rPr>
              <a:t>GPP</a:t>
            </a:r>
            <a:r>
              <a:rPr lang="fa-IR" sz="2000" dirty="0" smtClean="0">
                <a:cs typeface="B Nazanin" panose="00000400000000000000" pitchFamily="2" charset="-78"/>
              </a:rPr>
              <a:t> (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پروژه مشارکت نسل سوم )‏ که </a:t>
            </a:r>
            <a:r>
              <a:rPr lang="fa-IR" sz="2000" dirty="0" smtClean="0">
                <a:cs typeface="B Nazanin" panose="00000400000000000000" pitchFamily="2" charset="-78"/>
              </a:rPr>
              <a:t>استانداردهای 3</a:t>
            </a:r>
            <a:r>
              <a:rPr lang="en-US" sz="2000" dirty="0" smtClean="0">
                <a:cs typeface="B Nazanin" panose="00000400000000000000" pitchFamily="2" charset="-78"/>
              </a:rPr>
              <a:t>G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fa-IR" sz="2000" dirty="0">
                <a:cs typeface="B Nazanin" panose="00000400000000000000" pitchFamily="2" charset="-78"/>
              </a:rPr>
              <a:t>4</a:t>
            </a:r>
            <a:r>
              <a:rPr lang="en-US" sz="2000" dirty="0" smtClean="0">
                <a:cs typeface="B Nazanin" panose="00000400000000000000" pitchFamily="2" charset="-78"/>
              </a:rPr>
              <a:t>G</a:t>
            </a:r>
            <a:r>
              <a:rPr lang="fa-IR" sz="2000" dirty="0" smtClean="0">
                <a:cs typeface="B Nazanin" panose="00000400000000000000" pitchFamily="2" charset="-78"/>
              </a:rPr>
              <a:t> را </a:t>
            </a:r>
            <a:r>
              <a:rPr lang="fa-IR" sz="2000" dirty="0">
                <a:cs typeface="B Nazanin" panose="00000400000000000000" pitchFamily="2" charset="-78"/>
              </a:rPr>
              <a:t>لغو کرده و در حال حاضر در توسعه 5</a:t>
            </a:r>
            <a:r>
              <a:rPr lang="en-US" sz="2000" dirty="0">
                <a:cs typeface="B Nazanin" panose="00000400000000000000" pitchFamily="2" charset="-78"/>
              </a:rPr>
              <a:t>G </a:t>
            </a:r>
            <a:r>
              <a:rPr lang="fa-IR" sz="2000" dirty="0">
                <a:cs typeface="B Nazanin" panose="00000400000000000000" pitchFamily="2" charset="-78"/>
              </a:rPr>
              <a:t>درگیر است در حال حاضر یک معماری امنیتی برای سیستم‌های 5</a:t>
            </a:r>
            <a:r>
              <a:rPr lang="en-US" sz="2000" dirty="0">
                <a:cs typeface="B Nazanin" panose="00000400000000000000" pitchFamily="2" charset="-78"/>
              </a:rPr>
              <a:t>G </a:t>
            </a:r>
            <a:r>
              <a:rPr lang="fa-IR" sz="2000" dirty="0">
                <a:cs typeface="B Nazanin" panose="00000400000000000000" pitchFamily="2" charset="-78"/>
              </a:rPr>
              <a:t>تعریف کرده‌است.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1/20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655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امنیت و حریم خصوصی عمدتا توسط پروتکل‌های اعتبارسنجی و توافق </a:t>
            </a:r>
            <a:r>
              <a:rPr lang="fa-IR" sz="2000" dirty="0" smtClean="0">
                <a:cs typeface="B Nazanin" panose="00000400000000000000" pitchFamily="2" charset="-78"/>
              </a:rPr>
              <a:t>کلید‏</a:t>
            </a:r>
            <a:r>
              <a:rPr lang="en-US" sz="2000" dirty="0" smtClean="0">
                <a:cs typeface="B Nazanin" panose="00000400000000000000" pitchFamily="2" charset="-78"/>
              </a:rPr>
              <a:t>(AKA) ‏</a:t>
            </a:r>
            <a:r>
              <a:rPr lang="fa-IR" sz="2000" dirty="0" smtClean="0">
                <a:cs typeface="B Nazanin" panose="00000400000000000000" pitchFamily="2" charset="-78"/>
              </a:rPr>
              <a:t> تضمین </a:t>
            </a:r>
            <a:r>
              <a:rPr lang="fa-IR" sz="2000" dirty="0">
                <a:cs typeface="B Nazanin" panose="00000400000000000000" pitchFamily="2" charset="-78"/>
              </a:rPr>
              <a:t>می‌شوند: 5</a:t>
            </a:r>
            <a:r>
              <a:rPr lang="en-US" sz="2000" dirty="0">
                <a:cs typeface="B Nazanin" panose="00000400000000000000" pitchFamily="2" charset="-78"/>
              </a:rPr>
              <a:t>G-AKA 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en-US" sz="2000" dirty="0">
                <a:cs typeface="B Nazanin" panose="00000400000000000000" pitchFamily="2" charset="-78"/>
              </a:rPr>
              <a:t>EAP – AKA ، </a:t>
            </a:r>
            <a:r>
              <a:rPr lang="fa-IR" sz="2000" dirty="0">
                <a:cs typeface="B Nazanin" panose="00000400000000000000" pitchFamily="2" charset="-78"/>
              </a:rPr>
              <a:t>که متقابلا مشترکین و شبکه‌های اپراتور را تایید می‌کنند. این پروتکل‌ها برای بهبود حفاظت در برابر حملات حریم خصوصی قبلی و به ویژه حملات شناخته‌شده </a:t>
            </a:r>
            <a:r>
              <a:rPr lang="fa-IR" sz="2000" dirty="0" smtClean="0">
                <a:cs typeface="B Nazanin" panose="00000400000000000000" pitchFamily="2" charset="-78"/>
              </a:rPr>
              <a:t>"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>
                <a:cs typeface="B Nazanin" panose="00000400000000000000" pitchFamily="2" charset="-78"/>
              </a:rPr>
              <a:t>IMSI 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 smtClean="0">
                <a:cs typeface="B Nazanin" panose="00000400000000000000" pitchFamily="2" charset="-78"/>
              </a:rPr>
              <a:t> هویت </a:t>
            </a:r>
            <a:r>
              <a:rPr lang="fa-IR" sz="2000" dirty="0">
                <a:cs typeface="B Nazanin" panose="00000400000000000000" pitchFamily="2" charset="-78"/>
              </a:rPr>
              <a:t>مشترک تلفن همراه بین‌المللی)‏"‏ تجدید نظر و استاندارد شده‌اند که حریم خصوصی مشترکین را با بهره‌برداری از این حقیقت که هویت آن‌ها در طول انتقال محافظت نشده است به خطر می‌اندازد.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اخیرا ، برکن یک پروتکل </a:t>
            </a:r>
            <a:r>
              <a:rPr lang="en-US" sz="2000" dirty="0" smtClean="0">
                <a:cs typeface="B Nazanin" panose="00000400000000000000" pitchFamily="2" charset="-78"/>
              </a:rPr>
              <a:t>AKA</a:t>
            </a:r>
            <a:r>
              <a:rPr lang="fa-IR" sz="2000" dirty="0" smtClean="0">
                <a:cs typeface="B Nazanin" panose="00000400000000000000" pitchFamily="2" charset="-78"/>
              </a:rPr>
              <a:t> دو </a:t>
            </a:r>
            <a:r>
              <a:rPr lang="fa-IR" sz="2000" dirty="0">
                <a:cs typeface="B Nazanin" panose="00000400000000000000" pitchFamily="2" charset="-78"/>
              </a:rPr>
              <a:t>گذری موثر و امیدوار کننده را برای شبکه‌های 5</a:t>
            </a:r>
            <a:r>
              <a:rPr lang="en-US" sz="2000" dirty="0" smtClean="0">
                <a:cs typeface="B Nazanin" panose="00000400000000000000" pitchFamily="2" charset="-78"/>
              </a:rPr>
              <a:t>G</a:t>
            </a:r>
            <a:r>
              <a:rPr lang="fa-IR" sz="2000" dirty="0" smtClean="0">
                <a:cs typeface="B Nazanin" panose="00000400000000000000" pitchFamily="2" charset="-78"/>
              </a:rPr>
              <a:t> منتشر </a:t>
            </a:r>
            <a:r>
              <a:rPr lang="fa-IR" sz="2000" dirty="0">
                <a:cs typeface="B Nazanin" panose="00000400000000000000" pitchFamily="2" charset="-78"/>
              </a:rPr>
              <a:t>کرده‌است که یک کلید متقارن بوده که از عملیات یای </a:t>
            </a:r>
            <a:r>
              <a:rPr lang="fa-IR" sz="2000" dirty="0" smtClean="0">
                <a:cs typeface="B Nazanin" panose="00000400000000000000" pitchFamily="2" charset="-78"/>
              </a:rPr>
              <a:t>انحصاری</a:t>
            </a:r>
            <a:r>
              <a:rPr lang="en-US" sz="2000" dirty="0" smtClean="0">
                <a:cs typeface="B Nazanin" panose="00000400000000000000" pitchFamily="2" charset="-78"/>
              </a:rPr>
              <a:t>(XOR</a:t>
            </a:r>
            <a:r>
              <a:rPr lang="en-US" sz="2000" dirty="0">
                <a:cs typeface="B Nazanin" panose="00000400000000000000" pitchFamily="2" charset="-78"/>
              </a:rPr>
              <a:t>) </a:t>
            </a:r>
            <a:r>
              <a:rPr lang="fa-IR" sz="2000" dirty="0" smtClean="0">
                <a:cs typeface="B Nazanin" panose="00000400000000000000" pitchFamily="2" charset="-78"/>
              </a:rPr>
              <a:t> برای </a:t>
            </a:r>
            <a:r>
              <a:rPr lang="fa-IR" sz="2000" dirty="0">
                <a:cs typeface="B Nazanin" panose="00000400000000000000" pitchFamily="2" charset="-78"/>
              </a:rPr>
              <a:t>ابهام و یک تابع درهم ساز رمزنگاری برای احراز هویت استفاده می‌کند.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2/20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ادعا می‌شود که این سیستم در برابر تمام حملات شناخته‌شده مقاوم است و ناشناسی ، عدم ارتباط ، احراز هویت متقابل و محرمانه‌بودن را ارائه می‌دهد. این مقاله امنیت پروتکل </a:t>
            </a:r>
            <a:r>
              <a:rPr lang="en-US" sz="2000" dirty="0" smtClean="0">
                <a:cs typeface="B Nazanin" panose="00000400000000000000" pitchFamily="2" charset="-78"/>
              </a:rPr>
              <a:t>AKA</a:t>
            </a:r>
            <a:r>
              <a:rPr lang="fa-IR" sz="2000" dirty="0" smtClean="0">
                <a:cs typeface="B Nazanin" panose="00000400000000000000" pitchFamily="2" charset="-78"/>
              </a:rPr>
              <a:t> برکن </a:t>
            </a:r>
            <a:r>
              <a:rPr lang="fa-IR" sz="2000" dirty="0">
                <a:cs typeface="B Nazanin" panose="00000400000000000000" pitchFamily="2" charset="-78"/>
              </a:rPr>
              <a:t>را تجزیه و تحلیل کرده و برخی از ادعاهای امنیتی آن را اصلاح می‌کند. در نهایت ما یک نسخه پیشرفته از پروتکل برکن را ارائه می‌دهیم که بر نقاط ضعف توصیف‌شده غلبه می‌کند و از  رازمانی پیش </a:t>
            </a:r>
            <a:r>
              <a:rPr lang="fa-IR" sz="2000" dirty="0" smtClean="0">
                <a:cs typeface="B Nazanin" panose="00000400000000000000" pitchFamily="2" charset="-78"/>
              </a:rPr>
              <a:t>سو</a:t>
            </a:r>
            <a:r>
              <a:rPr lang="en-US" sz="2000" dirty="0" smtClean="0">
                <a:cs typeface="B Nazanin" panose="00000400000000000000" pitchFamily="2" charset="-78"/>
              </a:rPr>
              <a:t>(forward </a:t>
            </a:r>
            <a:r>
              <a:rPr lang="en-US" sz="2000" dirty="0">
                <a:cs typeface="B Nazanin" panose="00000400000000000000" pitchFamily="2" charset="-78"/>
              </a:rPr>
              <a:t>secrecy) </a:t>
            </a:r>
            <a:r>
              <a:rPr lang="fa-IR" sz="2000" dirty="0">
                <a:cs typeface="B Nazanin" panose="00000400000000000000" pitchFamily="2" charset="-78"/>
              </a:rPr>
              <a:t>پشتیبانی می‌کند.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سهم اصلی این مقاله عبارتند از: (</a:t>
            </a:r>
            <a:r>
              <a:rPr lang="en-US" sz="2000" dirty="0">
                <a:cs typeface="B Nazanin" panose="00000400000000000000" pitchFamily="2" charset="-78"/>
              </a:rPr>
              <a:t>a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 smtClean="0">
                <a:cs typeface="B Nazanin" panose="00000400000000000000" pitchFamily="2" charset="-78"/>
              </a:rPr>
              <a:t>) 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تجزیه و تحلیل پروتکل </a:t>
            </a:r>
            <a:r>
              <a:rPr lang="en-US" sz="2000" dirty="0" smtClean="0">
                <a:cs typeface="B Nazanin" panose="00000400000000000000" pitchFamily="2" charset="-78"/>
              </a:rPr>
              <a:t>AKA</a:t>
            </a:r>
            <a:r>
              <a:rPr lang="fa-IR" sz="2000" dirty="0" smtClean="0">
                <a:cs typeface="B Nazanin" panose="00000400000000000000" pitchFamily="2" charset="-78"/>
              </a:rPr>
              <a:t> برای </a:t>
            </a:r>
            <a:r>
              <a:rPr lang="fa-IR" sz="2000" dirty="0">
                <a:cs typeface="B Nazanin" panose="00000400000000000000" pitchFamily="2" charset="-78"/>
              </a:rPr>
              <a:t>شبکه‌های </a:t>
            </a:r>
            <a:r>
              <a:rPr lang="en-US" sz="2000" dirty="0" smtClean="0">
                <a:cs typeface="B Nazanin" panose="00000400000000000000" pitchFamily="2" charset="-78"/>
              </a:rPr>
              <a:t>5G</a:t>
            </a:r>
            <a:r>
              <a:rPr lang="fa-IR" sz="2000" dirty="0" smtClean="0">
                <a:cs typeface="B Nazanin" panose="00000400000000000000" pitchFamily="2" charset="-78"/>
              </a:rPr>
              <a:t> سبک </a:t>
            </a:r>
            <a:r>
              <a:rPr lang="fa-IR" sz="2000" dirty="0">
                <a:cs typeface="B Nazanin" panose="00000400000000000000" pitchFamily="2" charset="-78"/>
              </a:rPr>
              <a:t>برکن ، با اشاره به محدودیت‌ها و نقاط ضعف آن ، </a:t>
            </a:r>
            <a:r>
              <a:rPr lang="fa-IR" sz="2000" dirty="0" smtClean="0">
                <a:cs typeface="B Nazanin" panose="00000400000000000000" pitchFamily="2" charset="-78"/>
              </a:rPr>
              <a:t>(‏</a:t>
            </a:r>
            <a:r>
              <a:rPr lang="en-US" sz="2000" dirty="0" smtClean="0">
                <a:cs typeface="B Nazanin" panose="00000400000000000000" pitchFamily="2" charset="-78"/>
              </a:rPr>
              <a:t>b</a:t>
            </a:r>
            <a:r>
              <a:rPr lang="fa-IR" sz="2000" dirty="0" smtClean="0">
                <a:cs typeface="B Nazanin" panose="00000400000000000000" pitchFamily="2" charset="-78"/>
              </a:rPr>
              <a:t>) 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اصلاحات مورد نیاز برای رسیدگی به چنین نقاط ضعفی و (</a:t>
            </a:r>
            <a:r>
              <a:rPr lang="en-US" sz="2000" dirty="0">
                <a:cs typeface="B Nazanin" panose="00000400000000000000" pitchFamily="2" charset="-78"/>
              </a:rPr>
              <a:t>c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 smtClean="0">
                <a:cs typeface="B Nazanin" panose="00000400000000000000" pitchFamily="2" charset="-78"/>
              </a:rPr>
              <a:t>) </a:t>
            </a:r>
            <a:r>
              <a:rPr lang="en-US" sz="2000" dirty="0" smtClean="0">
                <a:cs typeface="B Nazanin" panose="00000400000000000000" pitchFamily="2" charset="-78"/>
              </a:rPr>
              <a:t>‏</a:t>
            </a:r>
            <a:r>
              <a:rPr lang="fa-IR" sz="2000" dirty="0">
                <a:cs typeface="B Nazanin" panose="00000400000000000000" pitchFamily="2" charset="-78"/>
              </a:rPr>
              <a:t>نسخه بهبود یافته این پروتکل که شامل این اصلاحات است و محرمانه بودن رو به جلو را فراهم می‌کند.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3/20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86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8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2022-02-04T13:22:51Z</dcterms:modified>
</cp:coreProperties>
</file>