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6" r:id="rId4"/>
    <p:sldId id="299"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2/3/2022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2/3/2022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2/3/2022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2/3/2022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2/3/2022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2/3/2022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2/3/2022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2/3/2022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رفتارهای لرزه ای سیستم خاک- تونل تاسیسات عمومی: با اتصالات مشترک و بدون آن</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1/15</a:t>
            </a:r>
            <a:endParaRPr lang="en-US" sz="2400"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
        <p:nvSpPr>
          <p:cNvPr id="15" name="Rounded Rectangle 14"/>
          <p:cNvSpPr/>
          <p:nvPr/>
        </p:nvSpPr>
        <p:spPr>
          <a:xfrm>
            <a:off x="3099019" y="6463784"/>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7" name="Rounded Rectangle 16"/>
          <p:cNvSpPr/>
          <p:nvPr/>
        </p:nvSpPr>
        <p:spPr>
          <a:xfrm>
            <a:off x="5772754" y="646580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8" name="Rounded Rectangle 17"/>
          <p:cNvSpPr/>
          <p:nvPr/>
        </p:nvSpPr>
        <p:spPr>
          <a:xfrm>
            <a:off x="8446489" y="6463784"/>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9" name="Rounded Rectangle 18"/>
          <p:cNvSpPr/>
          <p:nvPr/>
        </p:nvSpPr>
        <p:spPr>
          <a:xfrm>
            <a:off x="425284" y="6459235"/>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6" name="TextBox 15"/>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با توسعه سیستم زیرساختهای شهری، منابع زمین بطور قابل توجهی کاهش می یابند. بنابراین، تونل تاسیسات عمومی با ارائه راه حلی عملی برای شکل پیچیده خطوط لوله زیرزمینی، به مرور زمان در طی شهرنشینی به منظور استفاده کامل از فضای زیرزمینی مورد پذیرش قرار گرفته است. از آنجایی که زلزله یکی از جدی ترین مخاطرات طبیعی است، عملکرد لرزه ای را نباید نادیده گرفت. در سال 1995، وقوع زلزله در بندر کوبه به یک ایستگاه مترو به نام ایستگاه متروی داکای صدمات جدی وارد کرد. از آن زمان به بعد، عملکرد لرزه ای سازه زیرزمینی توجه زیادی را به خود جلب کرده است و تحقیقات زیادی در رابطه با آن  انجام شده است. </a:t>
            </a:r>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2/15</a:t>
            </a:r>
            <a:endParaRPr lang="en-US" sz="2400"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
        <p:nvSpPr>
          <p:cNvPr id="15" name="Rounded Rectangle 14"/>
          <p:cNvSpPr/>
          <p:nvPr/>
        </p:nvSpPr>
        <p:spPr>
          <a:xfrm>
            <a:off x="3099019" y="6463784"/>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7" name="Rounded Rectangle 16"/>
          <p:cNvSpPr/>
          <p:nvPr/>
        </p:nvSpPr>
        <p:spPr>
          <a:xfrm>
            <a:off x="5772754" y="646580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8" name="Rounded Rectangle 17"/>
          <p:cNvSpPr/>
          <p:nvPr/>
        </p:nvSpPr>
        <p:spPr>
          <a:xfrm>
            <a:off x="8446489" y="6463784"/>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9" name="Rounded Rectangle 18"/>
          <p:cNvSpPr/>
          <p:nvPr/>
        </p:nvSpPr>
        <p:spPr>
          <a:xfrm>
            <a:off x="425284" y="6459235"/>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6" name="TextBox 15"/>
          <p:cNvSpPr txBox="1"/>
          <p:nvPr/>
        </p:nvSpPr>
        <p:spPr>
          <a:xfrm>
            <a:off x="460904" y="299805"/>
            <a:ext cx="8260466" cy="4825306"/>
          </a:xfrm>
          <a:prstGeom prst="rect">
            <a:avLst/>
          </a:prstGeom>
          <a:noFill/>
        </p:spPr>
        <p:txBody>
          <a:bodyPr wrap="square" rtlCol="0">
            <a:noAutofit/>
          </a:bodyPr>
          <a:lstStyle/>
          <a:p>
            <a:pPr algn="just" rtl="1">
              <a:lnSpc>
                <a:spcPct val="150000"/>
              </a:lnSpc>
            </a:pPr>
            <a:endParaRPr lang="fa-IR" sz="2000" dirty="0" smtClean="0">
              <a:cs typeface="B Nazanin" panose="00000400000000000000" pitchFamily="2" charset="-78"/>
            </a:endParaRPr>
          </a:p>
          <a:p>
            <a:pPr algn="just" rtl="1">
              <a:lnSpc>
                <a:spcPct val="150000"/>
              </a:lnSpc>
            </a:pPr>
            <a:r>
              <a:rPr lang="fa-IR" sz="2000" dirty="0" smtClean="0">
                <a:cs typeface="B Nazanin" panose="00000400000000000000" pitchFamily="2" charset="-78"/>
              </a:rPr>
              <a:t>به </a:t>
            </a:r>
            <a:r>
              <a:rPr lang="fa-IR" sz="2000" dirty="0">
                <a:cs typeface="B Nazanin" panose="00000400000000000000" pitchFamily="2" charset="-78"/>
              </a:rPr>
              <a:t>طور کلی، در مقایسه با سازه های زیرزمینی دیگری مانند تونل، ایستگاه مترو و زیرزمین، سطح مقطع تونل تاسیسات عمومی تقریبا کوچکتر است و تونل در عمق کمتری مدفون شده است. علاوه بر این، با توسعه تکنیکهای ساختمانهای پیش ساخته، بسیاری از تونلهای تاسیساتی بخش به بخش نصب می شوند که در این حالت وجود یک درز مشترک اجتناب ناپذیر است. در این مطالعه، مدل بدون اتصالات مشترک به عنوان مدل </a:t>
            </a:r>
            <a:r>
              <a:rPr lang="en-US" sz="2000" dirty="0">
                <a:cs typeface="B Nazanin" panose="00000400000000000000" pitchFamily="2" charset="-78"/>
              </a:rPr>
              <a:t>I </a:t>
            </a:r>
            <a:r>
              <a:rPr lang="fa-IR" sz="2000" dirty="0">
                <a:cs typeface="B Nazanin" panose="00000400000000000000" pitchFamily="2" charset="-78"/>
              </a:rPr>
              <a:t>و مدل دیگر با اتصالات مشترک به عنوان مدل </a:t>
            </a:r>
            <a:r>
              <a:rPr lang="en-US" sz="2000" dirty="0" smtClean="0">
                <a:cs typeface="B Nazanin" panose="00000400000000000000" pitchFamily="2" charset="-78"/>
              </a:rPr>
              <a:t>II</a:t>
            </a:r>
            <a:r>
              <a:rPr lang="fa-IR" sz="2000" dirty="0" smtClean="0">
                <a:cs typeface="B Nazanin" panose="00000400000000000000" pitchFamily="2" charset="-78"/>
              </a:rPr>
              <a:t> نامگذاری </a:t>
            </a:r>
            <a:r>
              <a:rPr lang="fa-IR" sz="2000" dirty="0">
                <a:cs typeface="B Nazanin" panose="00000400000000000000" pitchFamily="2" charset="-78"/>
              </a:rPr>
              <a:t>شده است. سه نوع پاسخ لرزه ای نیز در طول فرآیند لرزش اندازه گیری شدند که شامل پاسخ شتاب، پاسخ فشار دینامیکی خاک و پاسخ لنگر خمشی می باشند. </a:t>
            </a:r>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72581600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3/15</a:t>
            </a:r>
            <a:endParaRPr lang="en-US" sz="2400" dirty="0">
              <a:cs typeface="B Nazanin" panose="00000400000000000000" pitchFamily="2" charset="-78"/>
            </a:endParaRPr>
          </a:p>
        </p:txBody>
      </p:sp>
      <p:sp>
        <p:nvSpPr>
          <p:cNvPr id="16" name="Action Button: Back or Previous 15">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7" name="Action Button: Forward or Next 16">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0" name="Rounded Rectangle 39"/>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1" name="TextBox 40"/>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smtClean="0">
                <a:solidFill>
                  <a:schemeClr val="bg1"/>
                </a:solidFill>
                <a:cs typeface="B Nazanin" panose="00000400000000000000" pitchFamily="2" charset="-78"/>
              </a:rPr>
              <a:t>فصل دوم</a:t>
            </a:r>
            <a:endParaRPr lang="en-US" sz="2000" dirty="0">
              <a:solidFill>
                <a:schemeClr val="bg1"/>
              </a:solidFill>
              <a:cs typeface="B Nazanin" panose="00000400000000000000" pitchFamily="2" charset="-78"/>
            </a:endParaRPr>
          </a:p>
        </p:txBody>
      </p:sp>
      <p:sp>
        <p:nvSpPr>
          <p:cNvPr id="48" name="TextBox 47"/>
          <p:cNvSpPr txBox="1"/>
          <p:nvPr/>
        </p:nvSpPr>
        <p:spPr>
          <a:xfrm>
            <a:off x="475894" y="5999942"/>
            <a:ext cx="6915506" cy="400110"/>
          </a:xfrm>
          <a:prstGeom prst="rect">
            <a:avLst/>
          </a:prstGeom>
          <a:noFill/>
        </p:spPr>
        <p:txBody>
          <a:bodyPr wrap="square" rtlCol="0">
            <a:spAutoFit/>
          </a:bodyPr>
          <a:lstStyle/>
          <a:p>
            <a:pPr algn="r"/>
            <a:r>
              <a:rPr lang="fa-IR" sz="2000" b="1" dirty="0">
                <a:solidFill>
                  <a:schemeClr val="bg1"/>
                </a:solidFill>
                <a:cs typeface="B Nazanin" panose="00000400000000000000" pitchFamily="2" charset="-78"/>
              </a:rPr>
              <a:t>طراحی آزمایش و ابزارآلات دقیق برای مدل</a:t>
            </a:r>
            <a:endParaRPr lang="en-US" sz="2000" b="1" dirty="0">
              <a:solidFill>
                <a:schemeClr val="bg1"/>
              </a:solidFill>
              <a:cs typeface="B Nazanin" panose="00000400000000000000" pitchFamily="2" charset="-78"/>
            </a:endParaRPr>
          </a:p>
        </p:txBody>
      </p:sp>
      <p:sp>
        <p:nvSpPr>
          <p:cNvPr id="15" name="Rounded Rectangle 14"/>
          <p:cNvSpPr/>
          <p:nvPr/>
        </p:nvSpPr>
        <p:spPr>
          <a:xfrm>
            <a:off x="3099019" y="6463784"/>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23" name="Rounded Rectangle 22"/>
          <p:cNvSpPr/>
          <p:nvPr/>
        </p:nvSpPr>
        <p:spPr>
          <a:xfrm>
            <a:off x="5772754" y="646580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25" name="Rounded Rectangle 24"/>
          <p:cNvSpPr/>
          <p:nvPr/>
        </p:nvSpPr>
        <p:spPr>
          <a:xfrm>
            <a:off x="8446489" y="6463784"/>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26" name="Rounded Rectangle 25"/>
          <p:cNvSpPr/>
          <p:nvPr/>
        </p:nvSpPr>
        <p:spPr>
          <a:xfrm>
            <a:off x="425284" y="6459235"/>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8" name="TextBox 17"/>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دوم: </a:t>
            </a:r>
            <a:r>
              <a:rPr lang="fa-IR" sz="2500" b="1" dirty="0">
                <a:effectLst>
                  <a:outerShdw blurRad="38100" dist="38100" dir="2700000" algn="tl">
                    <a:srgbClr val="000000">
                      <a:alpha val="43137"/>
                    </a:srgbClr>
                  </a:outerShdw>
                </a:effectLst>
                <a:cs typeface="B Nazanin" panose="00000400000000000000" pitchFamily="2" charset="-78"/>
              </a:rPr>
              <a:t>طراحی آزمایش و ابزارآلات دقیق برای مدل</a:t>
            </a:r>
            <a:endParaRPr lang="fa-IR" sz="2500" b="1" dirty="0" smtClean="0">
              <a:effectLst>
                <a:outerShdw blurRad="38100" dist="38100" dir="2700000" algn="tl">
                  <a:srgbClr val="000000">
                    <a:alpha val="43137"/>
                  </a:srgbClr>
                </a:outerShdw>
              </a:effectLst>
              <a:cs typeface="B Nazanin" panose="00000400000000000000" pitchFamily="2" charset="-78"/>
            </a:endParaRP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این مطالعه مطالعه از قوانین مقیاس بندی توصیه شده توسط </a:t>
            </a:r>
            <a:r>
              <a:rPr lang="en-US" sz="2000" dirty="0" err="1">
                <a:cs typeface="B Nazanin" panose="00000400000000000000" pitchFamily="2" charset="-78"/>
              </a:rPr>
              <a:t>Iai</a:t>
            </a:r>
            <a:r>
              <a:rPr lang="en-US" sz="2000" dirty="0">
                <a:cs typeface="B Nazanin" panose="00000400000000000000" pitchFamily="2" charset="-78"/>
              </a:rPr>
              <a:t> (1989</a:t>
            </a:r>
            <a:r>
              <a:rPr lang="en-US" sz="2000" dirty="0" smtClean="0">
                <a:cs typeface="B Nazanin" panose="00000400000000000000" pitchFamily="2" charset="-78"/>
              </a:rPr>
              <a:t>)</a:t>
            </a:r>
            <a:r>
              <a:rPr lang="fa-IR" sz="2000" dirty="0" smtClean="0">
                <a:cs typeface="B Nazanin" panose="00000400000000000000" pitchFamily="2" charset="-78"/>
              </a:rPr>
              <a:t> برای </a:t>
            </a:r>
            <a:r>
              <a:rPr lang="fa-IR" sz="2000" dirty="0">
                <a:cs typeface="B Nazanin" panose="00000400000000000000" pitchFamily="2" charset="-78"/>
              </a:rPr>
              <a:t>استنتاج رابطه شباهت بین مقادیر فیزیکی با استفاده از قضیه </a:t>
            </a:r>
            <a:r>
              <a:rPr lang="en-US" sz="2000" dirty="0">
                <a:cs typeface="B Nazanin" panose="00000400000000000000" pitchFamily="2" charset="-78"/>
              </a:rPr>
              <a:t>p </a:t>
            </a:r>
            <a:r>
              <a:rPr lang="fa-IR" sz="2000" dirty="0">
                <a:cs typeface="B Nazanin" panose="00000400000000000000" pitchFamily="2" charset="-78"/>
              </a:rPr>
              <a:t>باکینگهام استفاده کرده است و از طریق سیستم آزمون میز لرزان که توسط شرکت </a:t>
            </a:r>
            <a:r>
              <a:rPr lang="en-US" sz="2000" dirty="0" smtClean="0">
                <a:cs typeface="B Nazanin" panose="00000400000000000000" pitchFamily="2" charset="-78"/>
              </a:rPr>
              <a:t>ANCO</a:t>
            </a:r>
            <a:r>
              <a:rPr lang="fa-IR" sz="2000" dirty="0" smtClean="0">
                <a:cs typeface="B Nazanin" panose="00000400000000000000" pitchFamily="2" charset="-78"/>
              </a:rPr>
              <a:t> در </a:t>
            </a:r>
            <a:r>
              <a:rPr lang="fa-IR" sz="2000" dirty="0">
                <a:cs typeface="B Nazanin" panose="00000400000000000000" pitchFamily="2" charset="-78"/>
              </a:rPr>
              <a:t>ایالات متحده طراحی یافته، انجام شده است. در این آزمون، از یک ظرف چندلایه برای خاک فولاد با ابعاد 0.95 متر× 0.85 متر× 0.65 متر (طول× عرض× ارتفاع) استفاده شده است. . این مطالعه با توجه به اندازه های ظرف مستطیلی چند لایه و طبق قانون تشبیه، نسبت شباهت هندسی 15 را اتخاذ کرده است. آزمایش تونل تاسیساتی با انعطاف پذیری بالا انجام شد تا رفتار لرزه ای آن با تونل تاسیساتی فاقد اتصالات مقایسه شود و تاثیر این اتصالات به وضوح نمایان شود.</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235411547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137053023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498</Words>
  <Application>Microsoft Office PowerPoint</Application>
  <PresentationFormat>On-screen Show (4:3)</PresentationFormat>
  <Paragraphs>40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2022-02-03T16:20:56Z</dcterms:modified>
</cp:coreProperties>
</file>