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95" r:id="rId2"/>
    <p:sldId id="298" r:id="rId3"/>
    <p:sldId id="299" r:id="rId4"/>
    <p:sldId id="31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574" autoAdjust="0"/>
    <p:restoredTop sz="94660"/>
  </p:normalViewPr>
  <p:slideViewPr>
    <p:cSldViewPr snapToGrid="0">
      <p:cViewPr varScale="1">
        <p:scale>
          <a:sx n="88" d="100"/>
          <a:sy n="88" d="100"/>
        </p:scale>
        <p:origin x="758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ranarze.ir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325" y="96253"/>
            <a:ext cx="8910084" cy="664744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78017" y="3164838"/>
            <a:ext cx="8366698" cy="1094873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800" b="1" dirty="0">
                <a:cs typeface="B Nazanin" panose="00000400000000000000" pitchFamily="2" charset="-78"/>
              </a:rPr>
              <a:t>میزان شیوع افسردگی در میان کودکان، نوجوانان، و بزرگسالان دچار هیدرادنیت چرکی</a:t>
            </a:r>
          </a:p>
        </p:txBody>
      </p:sp>
      <p:sp>
        <p:nvSpPr>
          <p:cNvPr id="38" name="Rectangle 37"/>
          <p:cNvSpPr/>
          <p:nvPr/>
        </p:nvSpPr>
        <p:spPr>
          <a:xfrm>
            <a:off x="4751908" y="4488710"/>
            <a:ext cx="3974568" cy="1094873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 smtClean="0">
                <a:cs typeface="B Nazanin" panose="00000400000000000000" pitchFamily="2" charset="-78"/>
              </a:rPr>
              <a:t>استاد: </a:t>
            </a:r>
            <a:endParaRPr lang="fa-IR" sz="2400" b="1" dirty="0">
              <a:cs typeface="B Nazanin" panose="00000400000000000000" pitchFamily="2" charset="-78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78017" y="4483224"/>
            <a:ext cx="3974568" cy="109487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>
                <a:cs typeface="B Nazanin" panose="00000400000000000000" pitchFamily="2" charset="-78"/>
              </a:rPr>
              <a:t>دانشجو: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4142" y="217859"/>
            <a:ext cx="2717980" cy="2717980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378017" y="5884771"/>
            <a:ext cx="3974568" cy="646176"/>
          </a:xfrm>
          <a:prstGeom prst="roundRect">
            <a:avLst>
              <a:gd name="adj" fmla="val 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1016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anose="00000400000000000000" pitchFamily="2" charset="-78"/>
              </a:rPr>
              <a:t>سال تحصیلی: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4751908" y="5884771"/>
            <a:ext cx="3974568" cy="646176"/>
          </a:xfrm>
          <a:prstGeom prst="roundRect">
            <a:avLst>
              <a:gd name="adj" fmla="val 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1016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anose="00000400000000000000" pitchFamily="2" charset="-78"/>
              </a:rPr>
              <a:t>نام درس: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8853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782768" y="5962223"/>
            <a:ext cx="1140752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فصل اول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253255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3837089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5155594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6446154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60904" y="299805"/>
            <a:ext cx="8260466" cy="48253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r>
              <a:rPr lang="fa-IR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اول: مقدمه</a:t>
            </a:r>
          </a:p>
          <a:p>
            <a:pPr algn="ctr" rtl="1"/>
            <a:endParaRPr lang="fa-I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dirty="0">
                <a:cs typeface="B Nazanin" panose="00000400000000000000" pitchFamily="2" charset="-78"/>
              </a:rPr>
              <a:t>هیدرادنیت چرکی یک بیماری التهابی مزمن مربوط به واحد پیلوسباسه است که منجر به ایجاد گرهک هایی دردناک و آبسه های تخلیه کننده و شکل گیری فیستول ها، سینوس ترکت، و زخم می شود که عموماً نواحی زیربغل، پستان، کشاله </a:t>
            </a:r>
            <a:r>
              <a:rPr lang="fa-IR" dirty="0" smtClean="0">
                <a:cs typeface="B Nazanin" panose="00000400000000000000" pitchFamily="2" charset="-78"/>
              </a:rPr>
              <a:t>ران </a:t>
            </a:r>
            <a:r>
              <a:rPr lang="fa-IR" dirty="0">
                <a:cs typeface="B Nazanin" panose="00000400000000000000" pitchFamily="2" charset="-78"/>
              </a:rPr>
              <a:t>و میان دوراه را تحت تأثیر قرار می دهند. ارتباط میان علائم فیزیکی هیدرادنیت چرکی و اختلال روانی-اجتماعی، کاهش تندرستی، و کیفیت حیات مختص پوست به خوبی اثبات شده است. داده های اخیر دلالت بر آن دارند که بیمارانی دچار هیدرادنیت چرکی بیش تر در معرض خطر آغاز دوباره </a:t>
            </a:r>
            <a:r>
              <a:rPr lang="fa-IR" dirty="0" smtClean="0">
                <a:cs typeface="B Nazanin" panose="00000400000000000000" pitchFamily="2" charset="-78"/>
              </a:rPr>
              <a:t>افسردگی </a:t>
            </a:r>
            <a:r>
              <a:rPr lang="fa-IR" dirty="0">
                <a:cs typeface="B Nazanin" panose="00000400000000000000" pitchFamily="2" charset="-78"/>
              </a:rPr>
              <a:t>هستند. برآوردهای میزان شیوع برای افسردگی در میان همگروه های هیدرادنیت چرکی و قدرت تحلیل های ارتباط، بسیار متغیر هستند، و مطالعات اندکی داده هایی جمعیت محور برای ایالات متحده یا داده هایی برای زیرجمعیت کودکان گزارش کرده اند. هدف از مطالعه </a:t>
            </a:r>
            <a:r>
              <a:rPr lang="fa-IR" dirty="0" smtClean="0">
                <a:cs typeface="B Nazanin" panose="00000400000000000000" pitchFamily="2" charset="-78"/>
              </a:rPr>
              <a:t>کنونی</a:t>
            </a:r>
            <a:r>
              <a:rPr lang="fa-IR" dirty="0">
                <a:cs typeface="B Nazanin" panose="00000400000000000000" pitchFamily="2" charset="-78"/>
              </a:rPr>
              <a:t>، مقایسه </a:t>
            </a:r>
            <a:r>
              <a:rPr lang="fa-IR" dirty="0" smtClean="0">
                <a:cs typeface="B Nazanin" panose="00000400000000000000" pitchFamily="2" charset="-78"/>
              </a:rPr>
              <a:t>میزان </a:t>
            </a:r>
            <a:r>
              <a:rPr lang="fa-IR" dirty="0">
                <a:cs typeface="B Nazanin" panose="00000400000000000000" pitchFamily="2" charset="-78"/>
              </a:rPr>
              <a:t>شیوع افسردگی در میان کودکان، نوجوانان، و بزرگسالان دچار هیدرادنیت چرکی با مورد مربوط به بیماران گروه کنترل فاقد هیدرادنیت چرکی بود.</a:t>
            </a:r>
          </a:p>
          <a:p>
            <a:pPr algn="r" rtl="1"/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1/13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1021126" y="5486963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7736714" y="6425658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123412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5894" y="5999942"/>
            <a:ext cx="691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6589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2/13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16" name="Action Button: Back or Previous 15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ction Button: Forward or Next 16">
            <a:hlinkClick r:id="" action="ppaction://hlinkshowjump?jump=nextslide" highlightClick="1"/>
          </p:cNvPr>
          <p:cNvSpPr/>
          <p:nvPr/>
        </p:nvSpPr>
        <p:spPr>
          <a:xfrm>
            <a:off x="1021126" y="5486963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7782768" y="5962223"/>
            <a:ext cx="1140752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فصل دوم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253255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3837089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5155594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ounded Rectangle 44"/>
          <p:cNvSpPr/>
          <p:nvPr/>
        </p:nvSpPr>
        <p:spPr>
          <a:xfrm>
            <a:off x="6446154" y="6420116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lt1"/>
                </a:solidFill>
              </a:rPr>
              <a:t>2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7736714" y="6425658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47" name="Rounded Rectangle 46"/>
          <p:cNvSpPr/>
          <p:nvPr/>
        </p:nvSpPr>
        <p:spPr>
          <a:xfrm>
            <a:off x="123412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475894" y="5999942"/>
            <a:ext cx="691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روش</a:t>
            </a:r>
            <a:r>
              <a:rPr lang="en-US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 </a:t>
            </a:r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ها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0904" y="299805"/>
            <a:ext cx="8260466" cy="48253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r>
              <a:rPr lang="fa-IR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دوم: روش</a:t>
            </a: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 </a:t>
            </a:r>
            <a:r>
              <a:rPr lang="fa-IR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ها</a:t>
            </a:r>
          </a:p>
          <a:p>
            <a:pPr algn="ctr" rtl="1"/>
            <a:endParaRPr lang="fa-I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در این مطالعه ی مقطعی از شرکت </a:t>
            </a:r>
            <a:r>
              <a:rPr lang="en-US" sz="2000" dirty="0" err="1" smtClean="0">
                <a:cs typeface="B Nazanin" panose="00000400000000000000" pitchFamily="2" charset="-78"/>
              </a:rPr>
              <a:t>Explorys</a:t>
            </a:r>
            <a:r>
              <a:rPr lang="fa-IR" sz="2000" dirty="0" smtClean="0">
                <a:cs typeface="B Nazanin" panose="00000400000000000000" pitchFamily="2" charset="-78"/>
              </a:rPr>
              <a:t> استفاده </a:t>
            </a:r>
            <a:r>
              <a:rPr lang="fa-IR" sz="2000" dirty="0">
                <a:cs typeface="B Nazanin" panose="00000400000000000000" pitchFamily="2" charset="-78"/>
              </a:rPr>
              <a:t>شد، که یک بستر تحلیل و پژوهش داده های نظام سلامت و بهداشت مربوط به چند حوزه است. همچنین، پایگاه داده ی مربوط دربرگیرنده ی 26 شبکه ی مراقبت بهداشتی یکپارچه، 36 بیمارستان، و بیش از 920 هزار ارائه دهنده شامل طیفی از مراقبت ها از سرپایی گرفته تا بستری در محیط های ویژه بود. بیش از 64 میلیون انسان زنده ی یکتا که نماینده ی تقریباً 15 درصد از جمعیت در چهار منطقه-ی سرشماری ایالات متحده بودند، مورد دسترسی قرار گرفتند.</a:t>
            </a:r>
          </a:p>
          <a:p>
            <a:pPr algn="r" rtl="1"/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54115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endParaRPr lang="fa-IR" sz="2800" dirty="0" smtClean="0"/>
          </a:p>
          <a:p>
            <a:pPr algn="ctr" rtl="1"/>
            <a:endParaRPr lang="fa-IR" sz="2800" dirty="0"/>
          </a:p>
          <a:p>
            <a:pPr algn="ctr" rtl="1"/>
            <a:endParaRPr lang="fa-IR" sz="2800" dirty="0" smtClean="0"/>
          </a:p>
          <a:p>
            <a:pPr algn="ctr" rtl="1"/>
            <a:r>
              <a:rPr lang="fa-IR" sz="2800" b="1" dirty="0" smtClean="0">
                <a:cs typeface="B Nazanin" panose="00000400000000000000" pitchFamily="2" charset="-78"/>
              </a:rPr>
              <a:t>لطفا </a:t>
            </a:r>
            <a:r>
              <a:rPr lang="fa-IR" sz="2800" b="1" dirty="0">
                <a:cs typeface="B Nazanin" panose="00000400000000000000" pitchFamily="2" charset="-78"/>
              </a:rPr>
              <a:t>توجه داشته </a:t>
            </a:r>
            <a:r>
              <a:rPr lang="fa-IR" sz="2800" b="1" dirty="0" smtClean="0">
                <a:cs typeface="B Nazanin" panose="00000400000000000000" pitchFamily="2" charset="-78"/>
              </a:rPr>
              <a:t>باشيد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که </a:t>
            </a:r>
            <a:r>
              <a:rPr lang="fa-IR" sz="2800" dirty="0">
                <a:cs typeface="B Nazanin" panose="00000400000000000000" pitchFamily="2" charset="-78"/>
              </a:rPr>
              <a:t>اين فايل تنها بخشی از محصول بوده و صرفا جهت معرفی محصول </a:t>
            </a:r>
            <a:r>
              <a:rPr lang="fa-IR" sz="2800" dirty="0" smtClean="0">
                <a:cs typeface="B Nazanin" panose="00000400000000000000" pitchFamily="2" charset="-78"/>
              </a:rPr>
              <a:t>ميباشد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برای </a:t>
            </a:r>
            <a:r>
              <a:rPr lang="fa-IR" sz="2800" dirty="0">
                <a:cs typeface="B Nazanin" panose="00000400000000000000" pitchFamily="2" charset="-78"/>
              </a:rPr>
              <a:t>خريداری و دانلود فايل کامل مقاله به زبان </a:t>
            </a:r>
            <a:r>
              <a:rPr lang="fa-IR" sz="2800" dirty="0" smtClean="0">
                <a:cs typeface="B Nazanin" panose="00000400000000000000" pitchFamily="2" charset="-78"/>
              </a:rPr>
              <a:t>فارسی</a:t>
            </a:r>
            <a:endParaRPr lang="en-US" sz="2800" dirty="0" smtClean="0">
              <a:cs typeface="B Nazanin" panose="00000400000000000000" pitchFamily="2" charset="-78"/>
            </a:endParaRP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با </a:t>
            </a:r>
            <a:r>
              <a:rPr lang="fa-IR" sz="2800" dirty="0">
                <a:cs typeface="B Nazanin" panose="00000400000000000000" pitchFamily="2" charset="-78"/>
              </a:rPr>
              <a:t>فرمت پاورپوينت (با قابليت </a:t>
            </a:r>
            <a:r>
              <a:rPr lang="fa-IR" sz="2800" dirty="0" smtClean="0">
                <a:cs typeface="B Nazanin" panose="00000400000000000000" pitchFamily="2" charset="-78"/>
              </a:rPr>
              <a:t>ويرايش</a:t>
            </a:r>
            <a:r>
              <a:rPr lang="en-US" sz="2800" dirty="0" smtClean="0">
                <a:cs typeface="B Nazanin" panose="00000400000000000000" pitchFamily="2" charset="-78"/>
              </a:rPr>
              <a:t>(</a:t>
            </a:r>
            <a:endParaRPr lang="fa-IR" sz="2800" dirty="0" smtClean="0">
              <a:cs typeface="B Nazanin" panose="00000400000000000000" pitchFamily="2" charset="-78"/>
            </a:endParaRPr>
          </a:p>
          <a:p>
            <a:pPr algn="ctr" rtl="1"/>
            <a:r>
              <a:rPr lang="fa-IR" sz="2800" dirty="0" smtClean="0">
                <a:solidFill>
                  <a:srgbClr val="FF0000"/>
                </a:solidFill>
                <a:cs typeface="B Nazanin" panose="00000400000000000000" pitchFamily="2" charset="-78"/>
                <a:hlinkClick r:id="rId2"/>
              </a:rPr>
              <a:t>اينجا </a:t>
            </a:r>
            <a:r>
              <a:rPr lang="fa-IR" sz="2800" dirty="0">
                <a:cs typeface="B Nazanin" panose="00000400000000000000" pitchFamily="2" charset="-78"/>
              </a:rPr>
              <a:t>کليک </a:t>
            </a:r>
            <a:r>
              <a:rPr lang="fa-IR" sz="2800" dirty="0" smtClean="0">
                <a:cs typeface="B Nazanin" panose="00000400000000000000" pitchFamily="2" charset="-78"/>
              </a:rPr>
              <a:t>نماييد.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فروشگاه </a:t>
            </a:r>
            <a:r>
              <a:rPr lang="fa-IR" sz="2800" dirty="0">
                <a:cs typeface="B Nazanin" panose="00000400000000000000" pitchFamily="2" charset="-78"/>
              </a:rPr>
              <a:t>اينترنتی ايران </a:t>
            </a:r>
            <a:r>
              <a:rPr lang="fa-IR" sz="2800" dirty="0" smtClean="0">
                <a:cs typeface="B Nazanin" panose="00000400000000000000" pitchFamily="2" charset="-78"/>
              </a:rPr>
              <a:t>عرضه </a:t>
            </a:r>
            <a:r>
              <a:rPr lang="en-US" sz="2800" dirty="0" smtClean="0"/>
              <a:t>www.iranarze.ir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ction Button: Back or Previous 24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106325" y="5866681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14453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5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29637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4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44821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3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60005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2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7518948" y="6390937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977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368</Words>
  <Application>Microsoft Office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 Nazanin</vt:lpstr>
      <vt:lpstr>Calibri</vt:lpstr>
      <vt:lpstr>Calibri Light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2022-02-28T11:18:17Z</dcterms:modified>
</cp:coreProperties>
</file>