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06" r:id="rId5"/>
    <p:sldId id="31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2/27/2022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من فقط این خرده فروش الکترونیکی را دوست دارم: درک نیت خرید مجدد مصرف کنندگان آنلاین از منظر کیفیت رابطه</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16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رشد تکنولوژیکی و نوآوری های کنونی، شرکت های زیادی را به صحنه آورده است. به طور مثال، زمانی که برنامه برگزیده دولت غنا به نام هر منطقه، یک </a:t>
            </a:r>
            <a:r>
              <a:rPr lang="fa-IR" sz="2000" dirty="0" smtClean="0">
                <a:cs typeface="B Nazanin" panose="00000400000000000000" pitchFamily="2" charset="-78"/>
              </a:rPr>
              <a:t>کارخانه</a:t>
            </a:r>
            <a:r>
              <a:rPr lang="en-US" sz="2000" dirty="0" smtClean="0">
                <a:cs typeface="B Nazanin" panose="00000400000000000000" pitchFamily="2" charset="-78"/>
              </a:rPr>
              <a:t> </a:t>
            </a:r>
            <a:r>
              <a:rPr lang="fa-IR" sz="2000" dirty="0" smtClean="0">
                <a:cs typeface="B Nazanin" panose="00000400000000000000" pitchFamily="2" charset="-78"/>
              </a:rPr>
              <a:t>(</a:t>
            </a:r>
            <a:r>
              <a:rPr lang="en-US" sz="2000" dirty="0">
                <a:cs typeface="B Nazanin" panose="00000400000000000000" pitchFamily="2" charset="-78"/>
              </a:rPr>
              <a:t>1d1f</a:t>
            </a:r>
            <a:r>
              <a:rPr lang="fa-IR" sz="2000" dirty="0">
                <a:cs typeface="B Nazanin" panose="00000400000000000000" pitchFamily="2" charset="-78"/>
              </a:rPr>
              <a:t>) تکمیل شد، انتظار می رفت تعداد شرکت های کشور را حداقل تا دویست و هفتاد افزایش یابد. تاثیر تعداد شرکت های افزایش </a:t>
            </a:r>
            <a:r>
              <a:rPr lang="fa-IR" sz="2000" dirty="0" smtClean="0">
                <a:cs typeface="B Nazanin" panose="00000400000000000000" pitchFamily="2" charset="-78"/>
              </a:rPr>
              <a:t>یافته، </a:t>
            </a:r>
            <a:r>
              <a:rPr lang="fa-IR" sz="2000" dirty="0">
                <a:cs typeface="B Nazanin" panose="00000400000000000000" pitchFamily="2" charset="-78"/>
              </a:rPr>
              <a:t>افزایش رقابت در بازار بود، در نتیجه اهمیت حفظ مشتری نیز افزایش یافت. بدین ترتیب، خرده ‌فروشان آنلاین باید از روش هایی برای ایجاد رابطه قوی تر با مشتریانشان، جهت حفظ و نگهداری آنها استفاده کنند. افزایش رقابت در بازار شرکت‌ها را ملزم نموده است تا رابطه قوی تری با مشتریانشان ایجاد کنند. زمانی که خرده فروشان آنلاین رابطه قوی تری با مشتریانشان ایجاد می کنند، احتمال تاثیر گذاری آنها بر تصمیمات خرید مجددشان بیشتر است. بنابراین، ایجاد و حفظ یک رابطه قویتر یک خرده فروش آنلاین با مشتریان، به آنها </a:t>
            </a:r>
            <a:r>
              <a:rPr lang="fa-IR" sz="2000" dirty="0" smtClean="0">
                <a:cs typeface="B Nazanin" panose="00000400000000000000" pitchFamily="2" charset="-78"/>
              </a:rPr>
              <a:t> </a:t>
            </a:r>
            <a:r>
              <a:rPr lang="fa-IR" sz="2000" dirty="0">
                <a:cs typeface="B Nazanin" panose="00000400000000000000" pitchFamily="2" charset="-78"/>
              </a:rPr>
              <a:t>کمک می کندتا وفادار شوند. </a:t>
            </a:r>
            <a:endParaRPr lang="en-US" sz="2000" dirty="0">
              <a:cs typeface="B Nazanin" panose="00000400000000000000" pitchFamily="2" charset="-78"/>
            </a:endParaRP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1/18</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2/18</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مروری بر ادبیات پیشین</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مروری بر ادبیات پیشین</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b="1" dirty="0">
                <a:cs typeface="B Nazanin" panose="00000400000000000000" pitchFamily="2" charset="-78"/>
              </a:rPr>
              <a:t> کیفیت رابطه</a:t>
            </a:r>
          </a:p>
          <a:p>
            <a:pPr algn="just" rtl="1">
              <a:lnSpc>
                <a:spcPct val="150000"/>
              </a:lnSpc>
            </a:pPr>
            <a:r>
              <a:rPr lang="fa-IR" sz="2000" dirty="0">
                <a:cs typeface="B Nazanin" panose="00000400000000000000" pitchFamily="2" charset="-78"/>
              </a:rPr>
              <a:t> کیفیت رابطه در بازاریابی رابطه مند وجود دارد، که به تبیین تلاش یک کسب و کار برای ایجاد یک رابطه کارا و عمیق با مشتریانشان می‌پردازد. کیفیت رابطه نزدیکی یک کسب و کار و مشتریانش را شرح می دهد. این مفهوم یک مولفه چند بعدی با 7 متغیر یا جز می باشد. گرچه، پر استناد ترین مولفه ها شامل اعتماد، تعهد و رضایت می باشند. </a:t>
            </a:r>
          </a:p>
          <a:p>
            <a:pPr algn="just" rtl="1">
              <a:lnSpc>
                <a:spcPct val="150000"/>
              </a:lnSpc>
            </a:pPr>
            <a:r>
              <a:rPr lang="fa-IR" sz="2000" b="1" dirty="0">
                <a:cs typeface="B Nazanin" panose="00000400000000000000" pitchFamily="2" charset="-78"/>
              </a:rPr>
              <a:t> اعتماد مشتری</a:t>
            </a:r>
          </a:p>
          <a:p>
            <a:pPr algn="just" rtl="1">
              <a:lnSpc>
                <a:spcPct val="150000"/>
              </a:lnSpc>
            </a:pPr>
            <a:r>
              <a:rPr lang="fa-IR" sz="2000" dirty="0">
                <a:cs typeface="B Nazanin" panose="00000400000000000000" pitchFamily="2" charset="-78"/>
              </a:rPr>
              <a:t>اعتماد یک عامل مهم برای موفقیت کسب و کار تجارت الکترونیک می باشد، آنهم بخاطر عدم حضور فیزیکی طرفین  مبادله. اعتماد به معنای تمایل به اطمینان یک طرفه مبادله به طرف دیگر مبادله است که به او اعتماد دارد. </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3/18</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مروری بر ادبیات پیشین</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بنابراین، فرد اعتقاد دارد که رفتار فرد دیگر مبادله، مطابق انتظاراتش خواهد بود. این تحقیق رابطه بین اعماد و سطح قیمت را نشان می دهد. از اینرو اینگونه فرضیه سازی می کند:</a:t>
            </a:r>
          </a:p>
          <a:p>
            <a:pPr algn="just" rtl="1">
              <a:lnSpc>
                <a:spcPct val="150000"/>
              </a:lnSpc>
            </a:pPr>
            <a:r>
              <a:rPr lang="en-US" sz="2000" dirty="0" smtClean="0">
                <a:cs typeface="B Nazanin" panose="00000400000000000000" pitchFamily="2" charset="-78"/>
              </a:rPr>
              <a:t>H1</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اعتماد مشتری، تاثیر معنادار بر سطح قیمت دارد</a:t>
            </a:r>
            <a:r>
              <a:rPr lang="fa-IR" sz="2000" dirty="0" smtClean="0">
                <a:cs typeface="B Nazanin" panose="00000400000000000000" pitchFamily="2" charset="-78"/>
              </a:rPr>
              <a:t>.</a:t>
            </a:r>
            <a:endParaRPr lang="en-US" sz="2000" dirty="0" smtClean="0">
              <a:cs typeface="B Nazanin" panose="00000400000000000000" pitchFamily="2" charset="-78"/>
            </a:endParaRPr>
          </a:p>
          <a:p>
            <a:pPr algn="just" rtl="1">
              <a:lnSpc>
                <a:spcPct val="150000"/>
              </a:lnSpc>
            </a:pPr>
            <a:r>
              <a:rPr lang="fa-IR" sz="2000" b="1" dirty="0">
                <a:cs typeface="B Nazanin" panose="00000400000000000000" pitchFamily="2" charset="-78"/>
              </a:rPr>
              <a:t>تعهد مشری</a:t>
            </a:r>
          </a:p>
          <a:p>
            <a:pPr algn="just" rtl="1">
              <a:lnSpc>
                <a:spcPct val="150000"/>
              </a:lnSpc>
            </a:pPr>
            <a:r>
              <a:rPr lang="fa-IR" sz="2000" dirty="0">
                <a:cs typeface="B Nazanin" panose="00000400000000000000" pitchFamily="2" charset="-78"/>
              </a:rPr>
              <a:t>آگبا و تان </a:t>
            </a:r>
            <a:r>
              <a:rPr lang="fa-IR" sz="2000" dirty="0" smtClean="0">
                <a:cs typeface="B Nazanin" panose="00000400000000000000" pitchFamily="2" charset="-78"/>
              </a:rPr>
              <a:t>تعهد </a:t>
            </a:r>
            <a:r>
              <a:rPr lang="fa-IR" sz="2000" dirty="0">
                <a:cs typeface="B Nazanin" panose="00000400000000000000" pitchFamily="2" charset="-78"/>
              </a:rPr>
              <a:t>را به صورت یک حس عاطفی و محرکی برای صمیمی بودن با یک خرده فروش تعریف می کنند تا صرفاً یک نیت خرید مجدد. این تعریف بدین معناست که تعهد منجر به نیت خرید مجدد می شود، اما فراتر از آن است. این تحقیق نیز رابطه بین تعهد و قیمت را نشان می دهد. از اینرو فرضیه سازی نمودیم:</a:t>
            </a:r>
          </a:p>
          <a:p>
            <a:pPr algn="just" rtl="1">
              <a:lnSpc>
                <a:spcPct val="150000"/>
              </a:lnSpc>
            </a:pPr>
            <a:r>
              <a:rPr lang="en-US" sz="2000" dirty="0" smtClean="0">
                <a:cs typeface="B Nazanin" panose="00000400000000000000" pitchFamily="2" charset="-78"/>
              </a:rPr>
              <a:t>H2</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تعهد مشتری، تاثیر معناداری بر سطح قیمت خواهد داشت.</a:t>
            </a:r>
          </a:p>
          <a:p>
            <a:pPr algn="just" rtl="1">
              <a:lnSpc>
                <a:spcPct val="150000"/>
              </a:lnSpc>
            </a:pPr>
            <a:r>
              <a:rPr lang="en-US" sz="2000" dirty="0" smtClean="0">
                <a:cs typeface="B Nazanin" panose="00000400000000000000" pitchFamily="2" charset="-78"/>
              </a:rPr>
              <a:t>H6</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تعهد مشتری، تاثیر معناداری بر نیت خرید مجدد خواهد داشت.</a:t>
            </a:r>
          </a:p>
          <a:p>
            <a:pPr algn="just" rtl="1">
              <a:lnSpc>
                <a:spcPct val="150000"/>
              </a:lnSpc>
            </a:pPr>
            <a:endParaRPr lang="fa-IR" sz="2000" dirty="0">
              <a:cs typeface="B Nazanin" panose="00000400000000000000" pitchFamily="2" charset="-78"/>
            </a:endParaRPr>
          </a:p>
        </p:txBody>
      </p:sp>
    </p:spTree>
    <p:extLst>
      <p:ext uri="{BB962C8B-B14F-4D97-AF65-F5344CB8AC3E}">
        <p14:creationId xmlns:p14="http://schemas.microsoft.com/office/powerpoint/2010/main" val="37076578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6532815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551</Words>
  <Application>Microsoft Office PowerPoint</Application>
  <PresentationFormat>On-screen Show (4:3)</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2022-02-27T11:31:01Z</dcterms:modified>
</cp:coreProperties>
</file>