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1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تأثیر مدیریت ارتباط با جامعه، جهت گیری بازاریابی رابطه مند، تعامل با مشتری، و اعتماد برند بر وفاداری به برند: پرونده یک بانک بازرگانی در تایلند</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یکی از مهم ترین انقلاب های بازار محور در بخش مالی و بانکداری، فن آوری مالی است که محیط متنوع تری را برای خدمات مالی منحصر به فرد فراهم می سازد. «استارت آپ های فین تک، توسعه دهندگان فن اوری، دولت ها، مشتریان مالی و موسسات مالی سنتی از عواملی هستند که به نوآوری در صنعت مالی که با تغییرات قابل توجهی در خدمات مالی سنتی مواجه است کمک می کنند. بسیاری از سازمانها از رسانه های اجتماعی به عنوان یک ابزار بازاریابی استراتژیک برای تعامل با مشتری (</a:t>
            </a:r>
            <a:r>
              <a:rPr lang="en-US" sz="2000" dirty="0" smtClean="0">
                <a:cs typeface="B Nazanin" panose="00000400000000000000" pitchFamily="2" charset="-78"/>
              </a:rPr>
              <a:t>CE</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استفاده می کنند. آنهایی که در تعامل با رسانه های اجتماعی نقش دارند، می توانند با موفقیت بر رفتار مصرف کننده، ترجیحات برند و تصمیمات خرید تأثیر بگذارند. بازاریابی رسانه های اجتماعی در زمانی که برندها پیشنهادات ارزشمندی را با محتوای مناسب و مطلوبی در پلتفرم های مختلف رسانه های اجتماعی ارائه می دهند، وفاداری نسبت به برند (</a:t>
            </a:r>
            <a:r>
              <a:rPr lang="en-US" sz="2000" dirty="0" smtClean="0">
                <a:cs typeface="B Nazanin" panose="00000400000000000000" pitchFamily="2" charset="-78"/>
              </a:rPr>
              <a:t>BL</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را افزایش می دهد.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هدف این مطالعه توسعه مفهومی است که اثربخشی صنعت بانکداری تایلند را افزایش دهد. بنابراین، این مقاله، تاثیر چند متغیر مؤثر بر </a:t>
            </a:r>
            <a:r>
              <a:rPr lang="en-US" sz="2000" dirty="0" smtClean="0">
                <a:cs typeface="B Nazanin" panose="00000400000000000000" pitchFamily="2" charset="-78"/>
              </a:rPr>
              <a:t>BL</a:t>
            </a:r>
            <a:r>
              <a:rPr lang="fa-IR" sz="2000" dirty="0" smtClean="0">
                <a:cs typeface="B Nazanin" panose="00000400000000000000" pitchFamily="2" charset="-78"/>
              </a:rPr>
              <a:t> را </a:t>
            </a:r>
            <a:r>
              <a:rPr lang="fa-IR" sz="2000" dirty="0">
                <a:cs typeface="B Nazanin" panose="00000400000000000000" pitchFamily="2" charset="-78"/>
              </a:rPr>
              <a:t>بر یک بانک بازرگانی در تایلند بررسی کرده و مدل‌سازی معادلات ساختاری (</a:t>
            </a:r>
            <a:r>
              <a:rPr lang="en-US" sz="2000" dirty="0" smtClean="0">
                <a:cs typeface="B Nazanin" panose="00000400000000000000" pitchFamily="2" charset="-78"/>
              </a:rPr>
              <a:t>SEM</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را با متغیرهای مؤثر بر </a:t>
            </a:r>
            <a:r>
              <a:rPr lang="en-US" sz="2000" dirty="0" smtClean="0">
                <a:cs typeface="B Nazanin" panose="00000400000000000000" pitchFamily="2" charset="-78"/>
              </a:rPr>
              <a:t>BL</a:t>
            </a:r>
            <a:r>
              <a:rPr lang="fa-IR" sz="2000" dirty="0" smtClean="0">
                <a:cs typeface="B Nazanin" panose="00000400000000000000" pitchFamily="2" charset="-78"/>
              </a:rPr>
              <a:t> انجام </a:t>
            </a:r>
            <a:r>
              <a:rPr lang="fa-IR" sz="2000" dirty="0">
                <a:cs typeface="B Nazanin" panose="00000400000000000000" pitchFamily="2" charset="-78"/>
              </a:rPr>
              <a:t>می‌دهد</a:t>
            </a:r>
            <a:r>
              <a:rPr lang="fa-IR" sz="2000" dirty="0" smtClean="0">
                <a:cs typeface="B Nazanin" panose="00000400000000000000" pitchFamily="2" charset="-78"/>
              </a:rPr>
              <a:t>.</a:t>
            </a:r>
          </a:p>
          <a:p>
            <a:pPr algn="just" rtl="1">
              <a:lnSpc>
                <a:spcPct val="150000"/>
              </a:lnSpc>
            </a:pPr>
            <a:endParaRPr lang="fa-IR" sz="2000" dirty="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fa-IR" sz="2000"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fa-IR" sz="2000" dirty="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fa-IR" sz="3600"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fa-IR" sz="2000" dirty="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fa-IR" sz="2000" dirty="0" smtClean="0">
              <a:effectLst>
                <a:outerShdw blurRad="38100" dist="38100" dir="2700000" algn="tl">
                  <a:srgbClr val="000000">
                    <a:alpha val="43137"/>
                  </a:srgbClr>
                </a:outerShdw>
              </a:effectLst>
              <a:cs typeface="B Nazanin" panose="00000400000000000000" pitchFamily="2" charset="-78"/>
            </a:endParaRPr>
          </a:p>
          <a:p>
            <a:pPr algn="ctr" rtl="1">
              <a:lnSpc>
                <a:spcPct val="150000"/>
              </a:lnSpc>
            </a:pPr>
            <a:r>
              <a:rPr lang="fa-IR" sz="2000" dirty="0">
                <a:cs typeface="B Nazanin" panose="00000400000000000000" pitchFamily="2" charset="-78"/>
              </a:rPr>
              <a:t>شکل 1 - چارچوب مفهومی</a:t>
            </a:r>
            <a:endParaRPr lang="en-US" sz="2000" dirty="0">
              <a:cs typeface="B Nazanin" panose="00000400000000000000" pitchFamily="2" charset="-78"/>
            </a:endParaRPr>
          </a:p>
          <a:p>
            <a:pPr algn="just" rtl="1">
              <a:lnSpc>
                <a:spcPct val="150000"/>
              </a:lnSpc>
            </a:pP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pic>
        <p:nvPicPr>
          <p:cNvPr id="18" name="Picture 17"/>
          <p:cNvPicPr/>
          <p:nvPr/>
        </p:nvPicPr>
        <p:blipFill>
          <a:blip r:embed="rId3">
            <a:extLst>
              <a:ext uri="{28A0092B-C50C-407E-A947-70E740481C1C}">
                <a14:useLocalDpi xmlns:a14="http://schemas.microsoft.com/office/drawing/2010/main" val="0"/>
              </a:ext>
            </a:extLst>
          </a:blip>
          <a:srcRect/>
          <a:stretch>
            <a:fillRect/>
          </a:stretch>
        </p:blipFill>
        <p:spPr bwMode="auto">
          <a:xfrm>
            <a:off x="2072574" y="2013858"/>
            <a:ext cx="4990078" cy="2793274"/>
          </a:xfrm>
          <a:prstGeom prst="rect">
            <a:avLst/>
          </a:prstGeom>
          <a:noFill/>
        </p:spPr>
      </p:pic>
    </p:spTree>
    <p:extLst>
      <p:ext uri="{BB962C8B-B14F-4D97-AF65-F5344CB8AC3E}">
        <p14:creationId xmlns:p14="http://schemas.microsoft.com/office/powerpoint/2010/main" val="18941818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8187714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329</Words>
  <Application>Microsoft Office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2022-02-26T10:50:14Z</dcterms:modified>
</cp:coreProperties>
</file>