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پیش بینی درماندگی مالی از طریق تلفیق کردن ویژگی های لحن عاطفی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درماندگی مالی به عنوان یکی از نگران­کننده­ترین مسائل در حوزه­ی اقتصادی می­تواند به­طور نامطلوبی بر توسعه­ی پایدار شرکت­ها تأثیر بگذارد، بقای آن­ها را تهدید کند، و منجر به زیان­های هنگفت برای سرمایه­گذاران، بستانکاران، مشتریان، و دیگر ذینفعان (بهره­وران) شود.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سال­های اخیر، برخی پژوهشگران به اهمیت اطلاعات متنی پی برده­اند و از نکات صورت­های مالی (</a:t>
            </a:r>
            <a:r>
              <a:rPr lang="en-US" sz="2000" dirty="0">
                <a:cs typeface="B Nazanin" panose="00000400000000000000" pitchFamily="2" charset="-78"/>
              </a:rPr>
              <a:t>FSN</a:t>
            </a:r>
            <a:r>
              <a:rPr lang="fa-IR" sz="2000" dirty="0">
                <a:cs typeface="B Nazanin" panose="00000400000000000000" pitchFamily="2" charset="-78"/>
              </a:rPr>
              <a:t>) و بحث و تحلیل مدیریت (</a:t>
            </a:r>
            <a:r>
              <a:rPr lang="en-US" sz="2000" dirty="0">
                <a:cs typeface="B Nazanin" panose="00000400000000000000" pitchFamily="2" charset="-78"/>
              </a:rPr>
              <a:t>MD&amp;A</a:t>
            </a:r>
            <a:r>
              <a:rPr lang="fa-IR" sz="2000" dirty="0">
                <a:cs typeface="B Nazanin" panose="00000400000000000000" pitchFamily="2" charset="-78"/>
              </a:rPr>
              <a:t>) برای پیش­بینی ورشکستگی شرکتی استفاده کرده­اند. از سوی دیگر، در سال­های اخیر پژوهشگران دریافته­اند که اظهار نظرها در تالارهای آنلاین بورس (</a:t>
            </a:r>
            <a:r>
              <a:rPr lang="en-US" sz="2000" dirty="0">
                <a:cs typeface="B Nazanin" panose="00000400000000000000" pitchFamily="2" charset="-78"/>
              </a:rPr>
              <a:t>COSF</a:t>
            </a:r>
            <a:r>
              <a:rPr lang="fa-IR" sz="2000" dirty="0">
                <a:cs typeface="B Nazanin" panose="00000400000000000000" pitchFamily="2" charset="-78"/>
              </a:rPr>
              <a:t>) می­تواند بر روندهای بورس تأثیر بگذارد و ادراک ریسک شرکت­های ثبت­شده را تسهیل کند.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با وجود این، یکپارچه­سازی کارامد اطلاعات حسابداری و متنی برای طراحی یک مدل پیش­بینی درماندگی مالی، چالش­آمیز است، به­ویژه پس از آن­که چندین نوع اطلاعات متنی افزوده شود. برای حل این موضوع، ما یک چهارچوب پیش می­نهیم تا اطلاعات متنی ناهمگون و نامتجانس را برای انجام پیش­بینی درماندگی مالی تلفیق کند. در چهارچوب پیشنهادی ما، سه نوع اطلاعات متنی به­صورت زیر در نظر می­گیریم: تالار آنلاین بورس، بحث و تحلیل مدیریت، و نکات صورت­های مالی. نخست، ما اطلاعات کارامدی را از تالار آنلاین بورس به­دست می­آوریم، هر اظهار نظر را طبق سوگیری عاطفی طبقه­بندی می­کنیم، و آن را به ویژگی­هایی تبدیل می­کنیم. دوم، تالارهای آنلاین بورس طبق مقاطع زمانی به چهار مقوله تقسیم­بندی می­شوند، و تأثیر تالارهای آنلاین بورس طی مقاطع زمانی بر مدل پیش­بینی درماندگی مالی مورد بررسی قرار می­گیرد.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09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en-US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سوم</a:t>
            </a:r>
            <a:r>
              <a:rPr lang="fa-IR" sz="2000" dirty="0">
                <a:cs typeface="B Nazanin" panose="00000400000000000000" pitchFamily="2" charset="-78"/>
              </a:rPr>
              <a:t>، ما تالارهای آنلاین بورس، بحث و تحلیل مدیریت، و نکات صورت­های مالی را به مدل پیش­بینی می­افزاییم و اهمیت انواع گوناگون ویژگی­های متنی را مقایسه می­کنیم. چهارم، یک روش یادگیری جمعی پیشرفته با نام </a:t>
            </a:r>
            <a:r>
              <a:rPr lang="en-US" sz="2000" dirty="0" err="1">
                <a:cs typeface="B Nazanin" panose="00000400000000000000" pitchFamily="2" charset="-78"/>
              </a:rPr>
              <a:t>CatBoost</a:t>
            </a:r>
            <a:r>
              <a:rPr lang="fa-IR" sz="2000" dirty="0">
                <a:cs typeface="B Nazanin" panose="00000400000000000000" pitchFamily="2" charset="-78"/>
              </a:rPr>
              <a:t> را معرفی می­کنیم تا مدل پیش­بینی را به­گونه­ای طراحی کنیم که روابط پیچیده میان ویژگی­ها را تطابق دهد، به­ویژه زمانی که چندین ویژگی متنی افزوده می­شود. سرانجام، ما عملکرد افتراقی </a:t>
            </a:r>
            <a:r>
              <a:rPr lang="en-US" sz="2000" dirty="0" err="1">
                <a:cs typeface="B Nazanin" panose="00000400000000000000" pitchFamily="2" charset="-78"/>
              </a:rPr>
              <a:t>CatBoost</a:t>
            </a:r>
            <a:r>
              <a:rPr lang="fa-IR" sz="2000" dirty="0">
                <a:cs typeface="B Nazanin" panose="00000400000000000000" pitchFamily="2" charset="-78"/>
              </a:rPr>
              <a:t> با مدل­های معیار یعنی رگرسیون لجستیک (</a:t>
            </a:r>
            <a:r>
              <a:rPr lang="en-US" sz="2000" dirty="0">
                <a:cs typeface="B Nazanin" panose="00000400000000000000" pitchFamily="2" charset="-78"/>
              </a:rPr>
              <a:t>LR</a:t>
            </a:r>
            <a:r>
              <a:rPr lang="fa-IR" sz="2000" dirty="0">
                <a:cs typeface="B Nazanin" panose="00000400000000000000" pitchFamily="2" charset="-78"/>
              </a:rPr>
              <a:t>)، ماشین بردار پشتیبانی (</a:t>
            </a:r>
            <a:r>
              <a:rPr lang="en-US" sz="2000" dirty="0">
                <a:cs typeface="B Nazanin" panose="00000400000000000000" pitchFamily="2" charset="-78"/>
              </a:rPr>
              <a:t>SVM</a:t>
            </a:r>
            <a:r>
              <a:rPr lang="fa-IR" sz="2000" dirty="0">
                <a:cs typeface="B Nazanin" panose="00000400000000000000" pitchFamily="2" charset="-78"/>
              </a:rPr>
              <a:t>)، درخت تصمیم (</a:t>
            </a:r>
            <a:r>
              <a:rPr lang="en-US" sz="2000" dirty="0">
                <a:cs typeface="B Nazanin" panose="00000400000000000000" pitchFamily="2" charset="-78"/>
              </a:rPr>
              <a:t>DT</a:t>
            </a:r>
            <a:r>
              <a:rPr lang="fa-IR" sz="2000" dirty="0">
                <a:cs typeface="B Nazanin" panose="00000400000000000000" pitchFamily="2" charset="-78"/>
              </a:rPr>
              <a:t>)، </a:t>
            </a:r>
            <a:r>
              <a:rPr lang="en-US" sz="2000" dirty="0" err="1">
                <a:cs typeface="B Nazanin" panose="00000400000000000000" pitchFamily="2" charset="-78"/>
              </a:rPr>
              <a:t>XGBoost</a:t>
            </a:r>
            <a:r>
              <a:rPr lang="fa-IR" sz="2000" dirty="0">
                <a:cs typeface="B Nazanin" panose="00000400000000000000" pitchFamily="2" charset="-78"/>
              </a:rPr>
              <a:t>، و شبکه­ی عصبی مصنوعی (</a:t>
            </a:r>
            <a:r>
              <a:rPr lang="en-US" sz="2000" dirty="0">
                <a:cs typeface="B Nazanin" panose="00000400000000000000" pitchFamily="2" charset="-78"/>
              </a:rPr>
              <a:t>ANN</a:t>
            </a:r>
            <a:r>
              <a:rPr lang="fa-IR" sz="2000" dirty="0">
                <a:cs typeface="B Nazanin" panose="00000400000000000000" pitchFamily="2" charset="-78"/>
              </a:rPr>
              <a:t>) را به ازای چند مجموعه ویژگی مقایسه می­کنیم.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41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2022-02-25T09:49:06Z</dcterms:modified>
</cp:coreProperties>
</file>