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2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افزایش حریم خصوصی و امنیت با ادغام یک رابط امن بلاک چین در معماری گذرگاه امنیتی دستگاه اینترنت اشیاء</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با توجه به نیاز دستگاه های </a:t>
            </a:r>
            <a:r>
              <a:rPr lang="en-US" sz="2000" dirty="0" err="1" smtClean="0">
                <a:cs typeface="B Nazanin" panose="00000400000000000000" pitchFamily="2" charset="-78"/>
              </a:rPr>
              <a:t>IoT</a:t>
            </a:r>
            <a:r>
              <a:rPr lang="fa-IR" sz="2000" dirty="0" smtClean="0">
                <a:cs typeface="B Nazanin" panose="00000400000000000000" pitchFamily="2" charset="-78"/>
              </a:rPr>
              <a:t> برای </a:t>
            </a:r>
            <a:r>
              <a:rPr lang="fa-IR" sz="2000" dirty="0">
                <a:cs typeface="B Nazanin" panose="00000400000000000000" pitchFamily="2" charset="-78"/>
              </a:rPr>
              <a:t>اتصال دائمی به اینترنت، شبکه </a:t>
            </a:r>
            <a:r>
              <a:rPr lang="en-US" sz="2000" dirty="0" smtClean="0">
                <a:cs typeface="B Nazanin" panose="00000400000000000000" pitchFamily="2" charset="-78"/>
              </a:rPr>
              <a:t>5G </a:t>
            </a:r>
            <a:r>
              <a:rPr lang="fa-IR" sz="2000" dirty="0" smtClean="0">
                <a:cs typeface="B Nazanin" panose="00000400000000000000" pitchFamily="2" charset="-78"/>
              </a:rPr>
              <a:t> با </a:t>
            </a:r>
            <a:r>
              <a:rPr lang="fa-IR" sz="2000" dirty="0">
                <a:cs typeface="B Nazanin" panose="00000400000000000000" pitchFamily="2" charset="-78"/>
              </a:rPr>
              <a:t>تاخیر کم و سرعت داده ی بالا، انتخابی مناسب برای آن هاست. با توجه به نفوذ بیش از پیش اینترنت اشیاء در زندگی روزمره، نیاز به راهکارهای امنیتی قدرتمندی در بخش های زیرساخت آن است. یکی از مهم ترین چالش های </a:t>
            </a:r>
            <a:r>
              <a:rPr lang="en-US" sz="2000" dirty="0" err="1" smtClean="0">
                <a:cs typeface="B Nazanin" panose="00000400000000000000" pitchFamily="2" charset="-78"/>
              </a:rPr>
              <a:t>IoT</a:t>
            </a:r>
            <a:r>
              <a:rPr lang="fa-IR" sz="2000" dirty="0" smtClean="0">
                <a:cs typeface="B Nazanin" panose="00000400000000000000" pitchFamily="2" charset="-78"/>
              </a:rPr>
              <a:t> پیاده </a:t>
            </a:r>
            <a:r>
              <a:rPr lang="fa-IR" sz="2000" dirty="0">
                <a:cs typeface="B Nazanin" panose="00000400000000000000" pitchFamily="2" charset="-78"/>
              </a:rPr>
              <a:t>سازی حفاظت است. اینترنت اشیاء با بهره گیری از ابزار هوشمند برای انجام کارهای خانه و حداقل سازی مشارکت انسان، نحوه زندگی امروزی را دگرگون کرده 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استفاده </a:t>
            </a:r>
            <a:r>
              <a:rPr lang="fa-IR" sz="2000" dirty="0">
                <a:cs typeface="B Nazanin" panose="00000400000000000000" pitchFamily="2" charset="-78"/>
              </a:rPr>
              <a:t>از </a:t>
            </a:r>
            <a:r>
              <a:rPr lang="en-US" sz="2000" dirty="0" err="1">
                <a:cs typeface="B Nazanin" panose="00000400000000000000" pitchFamily="2" charset="-78"/>
              </a:rPr>
              <a:t>IoT</a:t>
            </a:r>
            <a:r>
              <a:rPr lang="fa-IR" sz="2000" dirty="0">
                <a:cs typeface="B Nazanin" panose="00000400000000000000" pitchFamily="2" charset="-78"/>
              </a:rPr>
              <a:t> در خانه و محل کار، موجب نگرانی درباره مسائل امنیتی می شود. یکی از چالش های امنیتی </a:t>
            </a:r>
            <a:r>
              <a:rPr lang="en-US" sz="2000" dirty="0" err="1">
                <a:cs typeface="B Nazanin" panose="00000400000000000000" pitchFamily="2" charset="-78"/>
              </a:rPr>
              <a:t>IoT</a:t>
            </a:r>
            <a:r>
              <a:rPr lang="fa-IR" sz="2000" dirty="0">
                <a:cs typeface="B Nazanin" panose="00000400000000000000" pitchFamily="2" charset="-78"/>
              </a:rPr>
              <a:t> فقدان استانداردها و مقررات است. کاربران به فروشندگان اجازه جمع آوری فعالیت هایشان در دستگاه های هوشمند را می دهند، که این باعث مشکلات حریم خصوصی می شود. در اینجا بلاک چین کمک کننده است. فناوری بلاک چین، هر تراکنش، درخواست شبکه، را به تدریج بررسی می کند و به دستگاه ها اجازه حفظ  جریان داده فعلی را می دهد و امنیت و حریم خصوصی را نیز بهبود می بخشد. </a:t>
            </a:r>
            <a:endParaRPr lang="en-US" sz="2000" dirty="0">
              <a:cs typeface="B Nazanin" panose="00000400000000000000" pitchFamily="2" charset="-78"/>
            </a:endParaRPr>
          </a:p>
          <a:p>
            <a:pPr algn="just" rtl="1">
              <a:lnSpc>
                <a:spcPct val="150000"/>
              </a:lnSpc>
            </a:pPr>
            <a:r>
              <a:rPr lang="fa-IR" sz="2000" dirty="0">
                <a:cs typeface="B Nazanin" panose="00000400000000000000" pitchFamily="2" charset="-78"/>
              </a:rPr>
              <a:t>فناوری بلاک چین بر چهار مفهوم استوار است: شبکه نظیر-به-نظیر، دفتر کل باز و توزیع شده، هماهنگ سازی کپی های دفتر کل و استخراج.</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0967349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3/22</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آخرین پیشرفت های علمی – کار مربوطه</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آخرین پیشرفت های علمی – کار مربوطه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محققان، شایع ترین مسائل امنیتی در </a:t>
            </a:r>
            <a:r>
              <a:rPr lang="en-US" sz="2000" dirty="0" err="1">
                <a:cs typeface="B Nazanin" panose="00000400000000000000" pitchFamily="2" charset="-78"/>
              </a:rPr>
              <a:t>IoT</a:t>
            </a:r>
            <a:r>
              <a:rPr lang="fa-IR" sz="2000" dirty="0">
                <a:cs typeface="B Nazanin" panose="00000400000000000000" pitchFamily="2" charset="-78"/>
              </a:rPr>
              <a:t> و رایج ترین حملات مورد استفاده علیه دستگاه های </a:t>
            </a:r>
            <a:r>
              <a:rPr lang="en-US" sz="2000" dirty="0" err="1">
                <a:cs typeface="B Nazanin" panose="00000400000000000000" pitchFamily="2" charset="-78"/>
              </a:rPr>
              <a:t>IoT</a:t>
            </a:r>
            <a:r>
              <a:rPr lang="fa-IR" sz="2000" dirty="0">
                <a:cs typeface="B Nazanin" panose="00000400000000000000" pitchFamily="2" charset="-78"/>
              </a:rPr>
              <a:t> را بررسی کرده اند. کاربرد عمده دستگاه های </a:t>
            </a:r>
            <a:r>
              <a:rPr lang="en-US" sz="2000" dirty="0" err="1">
                <a:cs typeface="B Nazanin" panose="00000400000000000000" pitchFamily="2" charset="-78"/>
              </a:rPr>
              <a:t>IoT</a:t>
            </a:r>
            <a:r>
              <a:rPr lang="fa-IR" sz="2000" dirty="0">
                <a:cs typeface="B Nazanin" panose="00000400000000000000" pitchFamily="2" charset="-78"/>
              </a:rPr>
              <a:t> در خانه، پزشکی و حمل و نقل است. این دستگاه ها باید در برابر دسترسی غیرمجاز ایمن و مقاوم باشند. متداول ترین حملات شبکه برای دستگاه های </a:t>
            </a:r>
            <a:r>
              <a:rPr lang="en-US" sz="2000" dirty="0" err="1">
                <a:cs typeface="B Nazanin" panose="00000400000000000000" pitchFamily="2" charset="-78"/>
              </a:rPr>
              <a:t>IoT</a:t>
            </a:r>
            <a:r>
              <a:rPr lang="fa-IR" sz="2000" dirty="0">
                <a:cs typeface="B Nazanin" panose="00000400000000000000" pitchFamily="2" charset="-78"/>
              </a:rPr>
              <a:t>، شامل حملات محروم سازی از سرویس (</a:t>
            </a:r>
            <a:r>
              <a:rPr lang="en-US" sz="2000" dirty="0" err="1">
                <a:cs typeface="B Nazanin" panose="00000400000000000000" pitchFamily="2" charset="-78"/>
              </a:rPr>
              <a:t>DoS</a:t>
            </a:r>
            <a:r>
              <a:rPr lang="fa-IR" sz="2000" dirty="0">
                <a:cs typeface="B Nazanin" panose="00000400000000000000" pitchFamily="2" charset="-78"/>
              </a:rPr>
              <a:t>)، کرم چاله ها، جعل، تغییر یا تکرار درخواست شبکه و سیبل است.</a:t>
            </a:r>
            <a:endParaRPr lang="en-US" sz="2000" dirty="0">
              <a:cs typeface="B Nazanin" panose="00000400000000000000" pitchFamily="2" charset="-78"/>
            </a:endParaRPr>
          </a:p>
          <a:p>
            <a:pPr algn="just" rtl="1">
              <a:lnSpc>
                <a:spcPct val="150000"/>
              </a:lnSpc>
            </a:pPr>
            <a:r>
              <a:rPr lang="fa-IR" sz="2000" dirty="0">
                <a:cs typeface="B Nazanin" panose="00000400000000000000" pitchFamily="2" charset="-78"/>
              </a:rPr>
              <a:t>حمله به دستگاه های </a:t>
            </a:r>
            <a:r>
              <a:rPr lang="en-US" sz="2000" dirty="0" err="1">
                <a:cs typeface="B Nazanin" panose="00000400000000000000" pitchFamily="2" charset="-78"/>
              </a:rPr>
              <a:t>IoT</a:t>
            </a:r>
            <a:r>
              <a:rPr lang="fa-IR" sz="2000" dirty="0">
                <a:cs typeface="B Nazanin" panose="00000400000000000000" pitchFamily="2" charset="-78"/>
              </a:rPr>
              <a:t> در سطوح مختلفی از شبکه انجام می شود. حملات براساس لایه شبکه </a:t>
            </a:r>
            <a:r>
              <a:rPr lang="en-US" sz="2000" dirty="0">
                <a:cs typeface="B Nazanin" panose="00000400000000000000" pitchFamily="2" charset="-78"/>
              </a:rPr>
              <a:t>OSI</a:t>
            </a:r>
            <a:r>
              <a:rPr lang="fa-IR" sz="2000" dirty="0">
                <a:cs typeface="B Nazanin" panose="00000400000000000000" pitchFamily="2" charset="-78"/>
              </a:rPr>
              <a:t>، به صورت زیر دسته بندی می شوند:</a:t>
            </a:r>
            <a:endParaRPr lang="en-US" sz="2000" dirty="0">
              <a:cs typeface="B Nazanin" panose="00000400000000000000" pitchFamily="2" charset="-78"/>
            </a:endParaRPr>
          </a:p>
          <a:p>
            <a:pPr marL="342900" lvl="0" indent="-342900" algn="just" rtl="1">
              <a:lnSpc>
                <a:spcPct val="150000"/>
              </a:lnSpc>
              <a:buFont typeface="Arial" panose="020B0604020202020204" pitchFamily="34" charset="0"/>
              <a:buChar char="•"/>
            </a:pPr>
            <a:r>
              <a:rPr lang="fa-IR" sz="2000" b="1" dirty="0">
                <a:cs typeface="B Nazanin" panose="00000400000000000000" pitchFamily="2" charset="-78"/>
              </a:rPr>
              <a:t>لایه فیزیکی</a:t>
            </a:r>
            <a:r>
              <a:rPr lang="fa-IR" sz="2000" dirty="0">
                <a:cs typeface="B Nazanin" panose="00000400000000000000" pitchFamily="2" charset="-78"/>
              </a:rPr>
              <a:t>: پارازیت یا دستکاری دستگاه های </a:t>
            </a:r>
            <a:r>
              <a:rPr lang="en-US" sz="2000" dirty="0" err="1">
                <a:cs typeface="B Nazanin" panose="00000400000000000000" pitchFamily="2" charset="-78"/>
              </a:rPr>
              <a:t>IoT</a:t>
            </a:r>
            <a:r>
              <a:rPr lang="fa-IR" sz="2000" dirty="0">
                <a:cs typeface="B Nazanin" panose="00000400000000000000" pitchFamily="2" charset="-78"/>
              </a:rPr>
              <a:t> موجود در این </a:t>
            </a:r>
            <a:r>
              <a:rPr lang="fa-IR" sz="2000" dirty="0" smtClean="0">
                <a:cs typeface="B Nazanin" panose="00000400000000000000" pitchFamily="2" charset="-78"/>
              </a:rPr>
              <a:t>لایه</a:t>
            </a:r>
            <a:endParaRPr lang="en-US" sz="2000" dirty="0">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2916046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462</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2022-02-23T11:01:56Z</dcterms:modified>
</cp:coreProperties>
</file>