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6" r:id="rId4"/>
    <p:sldId id="299" r:id="rId5"/>
    <p:sldId id="31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2/22/2022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مدل مراقبت های اولیه برای غربالگری و درمان افسردگی: گزارش وایتل ساین 6 از یک همگروه دوم با 32106 بیمار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1/222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غربالگری افسردگی و درمان در محیط­های سرپایی در حد ضعیفی است چنان­که بیش از نیمی از موارد اختلال افسردگی اساسی تشخیص داده نمی­شوند. برای حل این مساله، </a:t>
            </a:r>
            <a:r>
              <a:rPr lang="en-US" sz="2000" dirty="0">
                <a:cs typeface="B Nazanin" panose="00000400000000000000" pitchFamily="2" charset="-78"/>
              </a:rPr>
              <a:t>VitalSign</a:t>
            </a:r>
            <a:r>
              <a:rPr lang="en-US" sz="2000" baseline="30000" dirty="0">
                <a:cs typeface="B Nazanin" panose="00000400000000000000" pitchFamily="2" charset="-78"/>
              </a:rPr>
              <a:t>6</a:t>
            </a:r>
            <a:r>
              <a:rPr lang="fa-IR" sz="2000" dirty="0">
                <a:cs typeface="B Nazanin" panose="00000400000000000000" pitchFamily="2" charset="-78"/>
              </a:rPr>
              <a:t> بر مبنای یک مدل مراقبت­های اولیه طراحی شد که در آن ارائه­دهندگان مراقبت­های اولیه دوره­ی آموزشی می­بینند تا مقیاس­های مراقبت­های مبتنی بر سنجش تعبیه­شده در نرم­افزار تحت وب با نام </a:t>
            </a:r>
            <a:r>
              <a:rPr lang="en-US" sz="2000" dirty="0">
                <a:cs typeface="B Nazanin" panose="00000400000000000000" pitchFamily="2" charset="-78"/>
              </a:rPr>
              <a:t>VS</a:t>
            </a:r>
            <a:r>
              <a:rPr lang="en-US" sz="2000" baseline="30000" dirty="0">
                <a:cs typeface="B Nazanin" panose="00000400000000000000" pitchFamily="2" charset="-78"/>
              </a:rPr>
              <a:t>6</a:t>
            </a:r>
            <a:r>
              <a:rPr lang="fa-IR" sz="2000" dirty="0">
                <a:cs typeface="B Nazanin" panose="00000400000000000000" pitchFamily="2" charset="-78"/>
              </a:rPr>
              <a:t> را برای غربالگری و درمان افسردگی اجرا کنند. </a:t>
            </a:r>
            <a:endParaRPr lang="en-US" sz="2000" dirty="0">
              <a:cs typeface="B Nazanin" panose="00000400000000000000" pitchFamily="2" charset="-78"/>
            </a:endParaRPr>
          </a:p>
          <a:p>
            <a:pPr algn="r" rtl="1"/>
            <a:endParaRPr lang="fa-IR" sz="2000" b="1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2/222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در نخستین همگروهی از بیماران در پروژه­ی </a:t>
            </a:r>
            <a:r>
              <a:rPr lang="en-US" sz="2000" dirty="0">
                <a:cs typeface="B Nazanin" panose="00000400000000000000" pitchFamily="2" charset="-78"/>
              </a:rPr>
              <a:t>VitalSign</a:t>
            </a:r>
            <a:r>
              <a:rPr lang="en-US" sz="2000" baseline="30000" dirty="0">
                <a:cs typeface="B Nazanin" panose="00000400000000000000" pitchFamily="2" charset="-78"/>
              </a:rPr>
              <a:t>6</a:t>
            </a:r>
            <a:r>
              <a:rPr lang="fa-IR" sz="2000" dirty="0">
                <a:cs typeface="B Nazanin" panose="00000400000000000000" pitchFamily="2" charset="-78"/>
              </a:rPr>
              <a:t> (از آگوست 2014 تا نوامبر 2016؛ </a:t>
            </a:r>
            <a:r>
              <a:rPr lang="en-US" sz="2000" dirty="0">
                <a:cs typeface="B Nazanin" panose="00000400000000000000" pitchFamily="2" charset="-78"/>
              </a:rPr>
              <a:t>n=25,000</a:t>
            </a:r>
            <a:r>
              <a:rPr lang="fa-IR" sz="2000" dirty="0">
                <a:cs typeface="B Nazanin" panose="00000400000000000000" pitchFamily="2" charset="-78"/>
              </a:rPr>
              <a:t>)، غربالگری افسردگی از طریق پرسشنامه­ی سلامت بیمار 2 آیتمی (</a:t>
            </a:r>
            <a:r>
              <a:rPr lang="en-US" sz="2000" dirty="0">
                <a:cs typeface="B Nazanin" panose="00000400000000000000" pitchFamily="2" charset="-78"/>
              </a:rPr>
              <a:t>PHQ-2</a:t>
            </a:r>
            <a:r>
              <a:rPr lang="fa-IR" sz="2000" dirty="0">
                <a:cs typeface="B Nazanin" panose="00000400000000000000" pitchFamily="2" charset="-78"/>
              </a:rPr>
              <a:t>) به­طور گسترده­ای اتخاذ شد، و نرخ بهبودی دارودرمانی با مراقبت مبتنی بر سنجش برابر با 7/41 درصد با 3 پیگیری یا بیش­تر بود. گزارش کنونی، الگوها و پیامدهای درمان را بر مبنای شدت افسردگیِ خودگزارشیِ اولیه­ی همگروه دوم مربوط به پروژه­ی </a:t>
            </a:r>
            <a:r>
              <a:rPr lang="en-US" sz="2000" dirty="0">
                <a:cs typeface="B Nazanin" panose="00000400000000000000" pitchFamily="2" charset="-78"/>
              </a:rPr>
              <a:t>VitalSign</a:t>
            </a:r>
            <a:r>
              <a:rPr lang="en-US" sz="2000" baseline="30000" dirty="0">
                <a:cs typeface="B Nazanin" panose="00000400000000000000" pitchFamily="2" charset="-78"/>
              </a:rPr>
              <a:t>6</a:t>
            </a:r>
            <a:r>
              <a:rPr lang="fa-IR" sz="2000" dirty="0">
                <a:cs typeface="B Nazanin" panose="00000400000000000000" pitchFamily="2" charset="-78"/>
              </a:rPr>
              <a:t> ارائه می­کند.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در این راستا، از نوامبر 2016 تا جولای 2019، یک همگروه دوم از بیماران (</a:t>
            </a:r>
            <a:r>
              <a:rPr lang="en-US" sz="2000" dirty="0">
                <a:cs typeface="B Nazanin" panose="00000400000000000000" pitchFamily="2" charset="-78"/>
              </a:rPr>
              <a:t>n=32,106</a:t>
            </a:r>
            <a:r>
              <a:rPr lang="fa-IR" sz="2000" dirty="0">
                <a:cs typeface="B Nazanin" panose="00000400000000000000" pitchFamily="2" charset="-78"/>
              </a:rPr>
              <a:t>) برای افسردگی در </a:t>
            </a:r>
            <a:r>
              <a:rPr lang="en-US" sz="2000" dirty="0">
                <a:cs typeface="B Nazanin" panose="00000400000000000000" pitchFamily="2" charset="-78"/>
              </a:rPr>
              <a:t>VitalSign</a:t>
            </a:r>
            <a:r>
              <a:rPr lang="en-US" sz="2000" baseline="30000" dirty="0">
                <a:cs typeface="B Nazanin" panose="00000400000000000000" pitchFamily="2" charset="-78"/>
              </a:rPr>
              <a:t>6</a:t>
            </a:r>
            <a:r>
              <a:rPr lang="fa-IR" sz="2000" dirty="0">
                <a:cs typeface="B Nazanin" panose="00000400000000000000" pitchFamily="2" charset="-78"/>
              </a:rPr>
              <a:t> مورد غربالگری واقع شدند. در این مطالعه­ی مشاهده­ای بالینی، ما موارد زیر را بررسی کردیم: 1) درمان­های برگزیده­ی ارائه­دهندگان مراقبت­های اولیه برای افسردگی مطابق با شدت بیماری؛ 2) مراقبت پیگیر برای بیمارانی با تشخیص عدم افسردگی تا افسردگی خفیف و افسردگی متوسط تا شدید؛ و 3) نرخ بهبودی.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307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3/17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مواد و </a:t>
            </a:r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</a:t>
            </a:r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پیامدهای بالینی و درمانی مبتنی بر داده­های هویت­زدایی­شده­ی 32106 بیمار غربالگری­شده برای افسردگی در </a:t>
            </a:r>
            <a:r>
              <a:rPr lang="en-US" sz="2000" dirty="0">
                <a:cs typeface="B Nazanin" panose="00000400000000000000" pitchFamily="2" charset="-78"/>
              </a:rPr>
              <a:t>VitalSign</a:t>
            </a:r>
            <a:r>
              <a:rPr lang="en-US" sz="2000" baseline="30000" dirty="0">
                <a:cs typeface="B Nazanin" panose="00000400000000000000" pitchFamily="2" charset="-78"/>
              </a:rPr>
              <a:t>6</a:t>
            </a:r>
            <a:r>
              <a:rPr lang="fa-IR" sz="2000" dirty="0">
                <a:cs typeface="B Nazanin" panose="00000400000000000000" pitchFamily="2" charset="-78"/>
              </a:rPr>
              <a:t> هستند. نرم­افزار </a:t>
            </a:r>
            <a:r>
              <a:rPr lang="en-US" sz="2000" dirty="0">
                <a:cs typeface="B Nazanin" panose="00000400000000000000" pitchFamily="2" charset="-78"/>
              </a:rPr>
              <a:t>VS</a:t>
            </a:r>
            <a:r>
              <a:rPr lang="en-US" sz="2000" baseline="30000" dirty="0">
                <a:cs typeface="B Nazanin" panose="00000400000000000000" pitchFamily="2" charset="-78"/>
              </a:rPr>
              <a:t>6</a:t>
            </a:r>
            <a:r>
              <a:rPr lang="fa-IR" sz="2000" dirty="0">
                <a:cs typeface="B Nazanin" panose="00000400000000000000" pitchFamily="2" charset="-78"/>
              </a:rPr>
              <a:t> شامل درونداد اطلاعات جمعیت­شناختی، فرم­های خودگزارشی، و ارزیابی­های بالینی است، و از الگوریتم­های درمانی برای فراهم آوردن توصیه­های مراقبت مبتنی بر سنجش استفاده می­کند. 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b="1" i="1" dirty="0">
                <a:cs typeface="B Nazanin" panose="00000400000000000000" pitchFamily="2" charset="-78"/>
              </a:rPr>
              <a:t>مکان­های درمانگاهی</a:t>
            </a:r>
            <a:r>
              <a:rPr lang="fa-IR" sz="2000" i="1" dirty="0">
                <a:cs typeface="B Nazanin" panose="00000400000000000000" pitchFamily="2" charset="-78"/>
              </a:rPr>
              <a:t>: </a:t>
            </a:r>
            <a:r>
              <a:rPr lang="fa-IR" sz="2000" dirty="0">
                <a:cs typeface="B Nazanin" panose="00000400000000000000" pitchFamily="2" charset="-78"/>
              </a:rPr>
              <a:t>37 درمانگاه.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b="1" i="1" dirty="0">
                <a:cs typeface="B Nazanin" panose="00000400000000000000" pitchFamily="2" charset="-78"/>
              </a:rPr>
              <a:t>غربالگری افسردگی همگانی: </a:t>
            </a:r>
            <a:r>
              <a:rPr lang="fa-IR" sz="2000" dirty="0">
                <a:cs typeface="B Nazanin" panose="00000400000000000000" pitchFamily="2" charset="-78"/>
              </a:rPr>
              <a:t>برای بیمارانی با سن 18 سال به بالا، </a:t>
            </a:r>
            <a:r>
              <a:rPr lang="en-US" sz="2000" dirty="0">
                <a:cs typeface="B Nazanin" panose="00000400000000000000" pitchFamily="2" charset="-78"/>
              </a:rPr>
              <a:t>PHQ-2</a:t>
            </a:r>
            <a:r>
              <a:rPr lang="fa-IR" sz="2000" dirty="0">
                <a:cs typeface="B Nazanin" panose="00000400000000000000" pitchFamily="2" charset="-78"/>
              </a:rPr>
              <a:t> اجرا شد. </a:t>
            </a:r>
            <a:endParaRPr lang="fa-IR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b="1" i="1" dirty="0">
                <a:cs typeface="B Nazanin" panose="00000400000000000000" pitchFamily="2" charset="-78"/>
              </a:rPr>
              <a:t>خودگزارشی­های </a:t>
            </a:r>
            <a:r>
              <a:rPr lang="en-US" sz="2000" b="1" i="1" dirty="0">
                <a:cs typeface="B Nazanin" panose="00000400000000000000" pitchFamily="2" charset="-78"/>
              </a:rPr>
              <a:t>VS6</a:t>
            </a:r>
            <a:r>
              <a:rPr lang="fa-IR" sz="2000" b="1" i="1" dirty="0">
                <a:cs typeface="B Nazanin" panose="00000400000000000000" pitchFamily="2" charset="-78"/>
              </a:rPr>
              <a:t> بیش­تر برای بیمارانی با نتیجه­ی غربالگری مثبت به ازای </a:t>
            </a:r>
            <a:r>
              <a:rPr lang="en-US" sz="2000" b="1" i="1" dirty="0">
                <a:cs typeface="B Nazanin" panose="00000400000000000000" pitchFamily="2" charset="-78"/>
              </a:rPr>
              <a:t>PHQ-2</a:t>
            </a:r>
            <a:r>
              <a:rPr lang="fa-IR" sz="2000" b="1" i="1" dirty="0">
                <a:cs typeface="B Nazanin" panose="00000400000000000000" pitchFamily="2" charset="-78"/>
              </a:rPr>
              <a:t>: </a:t>
            </a:r>
            <a:r>
              <a:rPr lang="fa-IR" sz="2000" dirty="0">
                <a:cs typeface="B Nazanin" panose="00000400000000000000" pitchFamily="2" charset="-78"/>
              </a:rPr>
              <a:t>پرسشنامه­ی سلامت بیمار 9 (</a:t>
            </a:r>
            <a:r>
              <a:rPr lang="en-US" sz="2000" dirty="0">
                <a:cs typeface="B Nazanin" panose="00000400000000000000" pitchFamily="2" charset="-78"/>
              </a:rPr>
              <a:t>PHQ-9</a:t>
            </a:r>
            <a:r>
              <a:rPr lang="fa-IR" sz="2000" dirty="0">
                <a:cs typeface="B Nazanin" panose="00000400000000000000" pitchFamily="2" charset="-78"/>
              </a:rPr>
              <a:t>) شدت علائم را در سطح همه­ی نُه حوزه­ی یک مقطع افسردگی اساسی ارزیابی می­کند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6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444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2022-02-22T09:05:36Z</dcterms:modified>
</cp:coreProperties>
</file>