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5" r:id="rId4"/>
    <p:sldId id="299" r:id="rId5"/>
    <p:sldId id="32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>
                <a:cs typeface="B Nazanin" panose="00000400000000000000" pitchFamily="2" charset="-78"/>
              </a:rPr>
              <a:t>تأثیر هوش تجاری بر روی عملکرد مالی استارت آپ ها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یک استارت آپ یک شرکت است که توسط یک کارآفرین راه اندازی می شود تا یک مدل کسب و کار مقیاس پذیر را بررسی کند، توسعه دهد، و اعتبارسنجی کند. در واقع استارت آپ ها کسب و کارهای جدیدی هستند که هدفشان تکامل یافتن و فراتر رفتن از یک مؤسس منفرد است. اهمیت هوش تجاری نیز در سازمان های امروزی غیرقابل انکار است. هوش تجاری یک منبع داخلی ارزشمند و غیرقابل جایگزین است که به شرکت های استارت آپ کمک می کند مبنای دانش خود برای مدیران را گسترش دهند.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1/22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به منظور ایجاد یک سیستم هوش تجاری، می توانیم 5 گام را اجرا کنیم: </a:t>
            </a:r>
            <a:endParaRPr lang="fa-IR" sz="2000" dirty="0" smtClean="0">
              <a:cs typeface="B Nazanin" panose="00000400000000000000" pitchFamily="2" charset="-78"/>
            </a:endParaRPr>
          </a:p>
          <a:p>
            <a:pPr lvl="1"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(</a:t>
            </a:r>
            <a:r>
              <a:rPr lang="en-US" sz="2000" dirty="0" smtClean="0">
                <a:cs typeface="B Nazanin" panose="00000400000000000000" pitchFamily="2" charset="-78"/>
              </a:rPr>
              <a:t>a</a:t>
            </a:r>
            <a:r>
              <a:rPr lang="fa-IR" sz="2000" dirty="0" smtClean="0">
                <a:cs typeface="B Nazanin" panose="00000400000000000000" pitchFamily="2" charset="-78"/>
              </a:rPr>
              <a:t>) شناسایی </a:t>
            </a:r>
            <a:r>
              <a:rPr lang="fa-IR" sz="2000" dirty="0">
                <a:cs typeface="B Nazanin" panose="00000400000000000000" pitchFamily="2" charset="-78"/>
              </a:rPr>
              <a:t>اطلاعات هوشمند مورد نیاز </a:t>
            </a:r>
            <a:r>
              <a:rPr lang="fa-IR" sz="2000" dirty="0" smtClean="0">
                <a:cs typeface="B Nazanin" panose="00000400000000000000" pitchFamily="2" charset="-78"/>
              </a:rPr>
              <a:t>سازمان</a:t>
            </a:r>
          </a:p>
          <a:p>
            <a:pPr lvl="1"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(</a:t>
            </a:r>
            <a:r>
              <a:rPr lang="en-US" sz="2000" dirty="0">
                <a:cs typeface="B Nazanin" panose="00000400000000000000" pitchFamily="2" charset="-78"/>
              </a:rPr>
              <a:t>b</a:t>
            </a:r>
            <a:r>
              <a:rPr lang="fa-IR" sz="2000" dirty="0">
                <a:cs typeface="B Nazanin" panose="00000400000000000000" pitchFamily="2" charset="-78"/>
              </a:rPr>
              <a:t>)</a:t>
            </a:r>
            <a:r>
              <a:rPr lang="en-US" sz="2000" dirty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استخراج و جمع آوری داده از منابع اطلاعاتی </a:t>
            </a:r>
            <a:r>
              <a:rPr lang="fa-IR" sz="2000" dirty="0" smtClean="0">
                <a:cs typeface="B Nazanin" panose="00000400000000000000" pitchFamily="2" charset="-78"/>
              </a:rPr>
              <a:t>موجود</a:t>
            </a:r>
          </a:p>
          <a:p>
            <a:pPr lvl="1"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(</a:t>
            </a:r>
            <a:r>
              <a:rPr lang="en-US" sz="2000" dirty="0">
                <a:cs typeface="B Nazanin" panose="00000400000000000000" pitchFamily="2" charset="-78"/>
              </a:rPr>
              <a:t>c</a:t>
            </a:r>
            <a:r>
              <a:rPr lang="fa-IR" sz="2000" dirty="0">
                <a:cs typeface="B Nazanin" panose="00000400000000000000" pitchFamily="2" charset="-78"/>
              </a:rPr>
              <a:t>)</a:t>
            </a:r>
            <a:r>
              <a:rPr lang="en-US" sz="2000" dirty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متراکم سازی و سازماندهی داده ها در یک انبار اطلاعات، به عنوان مثال در یک انبار </a:t>
            </a:r>
            <a:r>
              <a:rPr lang="fa-IR" sz="2000" dirty="0" smtClean="0">
                <a:cs typeface="B Nazanin" panose="00000400000000000000" pitchFamily="2" charset="-78"/>
              </a:rPr>
              <a:t>داده</a:t>
            </a:r>
          </a:p>
          <a:p>
            <a:pPr lvl="1"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(</a:t>
            </a:r>
            <a:r>
              <a:rPr lang="en-US" sz="2000" dirty="0">
                <a:cs typeface="B Nazanin" panose="00000400000000000000" pitchFamily="2" charset="-78"/>
              </a:rPr>
              <a:t>d</a:t>
            </a:r>
            <a:r>
              <a:rPr lang="fa-IR" sz="2000" dirty="0">
                <a:cs typeface="B Nazanin" panose="00000400000000000000" pitchFamily="2" charset="-78"/>
              </a:rPr>
              <a:t>)</a:t>
            </a:r>
            <a:r>
              <a:rPr lang="en-US" sz="2000" dirty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فراهم سازی ابزارهای تحلیلی مناسب و نمایش </a:t>
            </a:r>
            <a:r>
              <a:rPr lang="fa-IR" sz="2000" dirty="0" smtClean="0">
                <a:cs typeface="B Nazanin" panose="00000400000000000000" pitchFamily="2" charset="-78"/>
              </a:rPr>
              <a:t>نتایج</a:t>
            </a:r>
          </a:p>
          <a:p>
            <a:pPr lvl="1"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(</a:t>
            </a:r>
            <a:r>
              <a:rPr lang="en-US" sz="2000" dirty="0">
                <a:cs typeface="B Nazanin" panose="00000400000000000000" pitchFamily="2" charset="-78"/>
              </a:rPr>
              <a:t>e</a:t>
            </a:r>
            <a:r>
              <a:rPr lang="fa-IR" sz="2000" dirty="0">
                <a:cs typeface="B Nazanin" panose="00000400000000000000" pitchFamily="2" charset="-78"/>
              </a:rPr>
              <a:t>)</a:t>
            </a:r>
            <a:r>
              <a:rPr lang="en-US" sz="2000" dirty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انجام عملیات ها</a:t>
            </a:r>
            <a:r>
              <a:rPr lang="fa-IR" sz="2000" dirty="0" smtClean="0">
                <a:cs typeface="B Nazanin" panose="000004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سه ویژگی روی موفقیت کسب و کارهای استارت آپ تأثیرگذار هستند: </a:t>
            </a:r>
            <a:endParaRPr lang="fa-IR" sz="2000" dirty="0" smtClean="0">
              <a:cs typeface="B Nazanin" panose="00000400000000000000" pitchFamily="2" charset="-78"/>
            </a:endParaRPr>
          </a:p>
          <a:p>
            <a:pPr lvl="1"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عوامل </a:t>
            </a:r>
            <a:r>
              <a:rPr lang="fa-IR" sz="2000" dirty="0">
                <a:cs typeface="B Nazanin" panose="00000400000000000000" pitchFamily="2" charset="-78"/>
              </a:rPr>
              <a:t>داخلی، خصوصیات </a:t>
            </a:r>
            <a:r>
              <a:rPr lang="fa-IR" sz="2000" dirty="0" smtClean="0">
                <a:cs typeface="B Nazanin" panose="00000400000000000000" pitchFamily="2" charset="-78"/>
              </a:rPr>
              <a:t>فردی </a:t>
            </a:r>
            <a:r>
              <a:rPr lang="fa-IR" sz="2000" dirty="0">
                <a:cs typeface="B Nazanin" panose="00000400000000000000" pitchFamily="2" charset="-78"/>
              </a:rPr>
              <a:t>و خصوصیات کارآفرینی.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2/22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046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3/22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دوم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بیان مشکل و </a:t>
            </a:r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دوم: 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بیان مشکل و </a:t>
            </a:r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عوامل موفقیت استارت آپ ها را می توانیم به سه عامل طبقه بندی کنیم: سازمان، فرآیند و تکنولوژی. عوامل سازمانی شامل پشتیبانی مدیریت متعهد، یک چشم انداز واضح، و یک کسب و کار جا افتاده هستند. عوامل فرآیند شامل رقابت مبتنی بر تجارت و ترکیب متعادل تیم، یک رویکرد توسعه تعاملی مبتنی بر تجارت، و مدیریت کاربر-محور هستند. عوامل تکنولوژی شامل یک چارچوب فنی انعطاف پذیر، مقیاس پذیر و مبتنی بر تجارت، و کیفیت یکپارچه سازی داده ها هستند. عملکرد مالی (متغیرهای وابسته) رشد شرکت از لحاظ فروش و سودآوری، وضعیت سهام و نرخ رشد سهام شرکت ها، حاشیه سود خالص و حاشیه سود عملیاتی، و غیره را نشان می دهد. وظایف اصلی هوش تجاری (متغیر مستقل) شامل کاوش، یکپارچه سازی و تجمع هوشمند و تحلیل چندبعدی داده ها از منابع اطلاعاتی مختلف هستند.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411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30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452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2022-02-21T09:22:34Z</dcterms:modified>
</cp:coreProperties>
</file>