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2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2/20/2022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تأثیر ارتباطات بر تصویر مقصد در جریان </a:t>
            </a:r>
            <a:r>
              <a:rPr lang="fa-IR" sz="2800" b="1" dirty="0" smtClean="0">
                <a:cs typeface="B Nazanin" panose="00000400000000000000" pitchFamily="2" charset="-78"/>
              </a:rPr>
              <a:t>همه</a:t>
            </a:r>
            <a:r>
              <a:rPr lang="en-US" sz="2800" b="1" dirty="0" smtClean="0">
                <a:cs typeface="B Nazanin" panose="00000400000000000000" pitchFamily="2" charset="-78"/>
              </a:rPr>
              <a:t> </a:t>
            </a:r>
            <a:r>
              <a:rPr lang="fa-IR" sz="2800" b="1" dirty="0" smtClean="0">
                <a:cs typeface="B Nazanin" panose="00000400000000000000" pitchFamily="2" charset="-78"/>
              </a:rPr>
              <a:t>گیری </a:t>
            </a:r>
            <a:r>
              <a:rPr lang="fa-IR" sz="2800" b="1" dirty="0">
                <a:cs typeface="B Nazanin" panose="00000400000000000000" pitchFamily="2" charset="-78"/>
              </a:rPr>
              <a:t>کووید 19</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ar-SA" sz="2000" dirty="0">
                <a:cs typeface="B Nazanin" panose="00000400000000000000" pitchFamily="2" charset="-78"/>
              </a:rPr>
              <a:t>بحران های گردشگری متنوع و گوناگون هستند و همگی تأثیر مستقیمی بر تصمیم گیری مسافر دارند. از یک دیدگاه اقتصادی، اجتماعی، و مراقبت بهداشتی، همه گیری کووید 19 تأثیر مخلی بر همه ی جهان داشته است. بخش گردشگری، به دلیل تعطیلی شهر و محدودیت ها در مورد تردد داخلی و بین المللی که از سوی دولت ها در سراسر جهان اعمال شدند، بیش از همه این سنگینی را احساس کرده است. با وجود این، به نظر می رسد که ما اوج همه-گیری را پشت سر گذاشته باشیم، و آمار و ارقام تاحدودی نویدبخش تری در چشم انداز سال 2021 دیده می شود</a:t>
            </a:r>
            <a:r>
              <a:rPr lang="en-US" sz="2000" dirty="0">
                <a:cs typeface="B Nazanin" panose="00000400000000000000" pitchFamily="2" charset="-78"/>
              </a:rPr>
              <a:t>.</a:t>
            </a: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1/21</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ar-SA" sz="2000" dirty="0">
                <a:cs typeface="B Nazanin" panose="00000400000000000000" pitchFamily="2" charset="-78"/>
              </a:rPr>
              <a:t>پیشینه موجود بر تناسب تصویر مقصد در تصمیم های مسافران گواهی می دهد. تصویر به مصرف کنندگان کمک می کند تا اطلاعات را از حافظه ی بلندمدت به حافظه ی کاری منتقل کنند، و نیز سرنخ های مربوط به محرک ها را مدیریت می کند و آن ها را با اطلاعات از پیش موجود و تجارب ذخیره شده در حافظه پیوند می دهد تا درباره ی محصولات/ موقعیت ها اندیشیده شود. همچنین مصرف کنندگان به طور ذهنی تجارب کاربرد و مصرف را شبیه سازی می کنند. برای نمونه، مصرف کنندگان ممکن است پیش از رسیدن به یک مقصد تعطیلات، خودشان را در آنجا تصور کنند و به نوعی خیالپردازی کنند.</a:t>
            </a:r>
          </a:p>
          <a:p>
            <a:pPr algn="just" rtl="1">
              <a:lnSpc>
                <a:spcPct val="150000"/>
              </a:lnSpc>
            </a:pPr>
            <a:r>
              <a:rPr lang="ar-SA" sz="2000" dirty="0">
                <a:cs typeface="B Nazanin" panose="00000400000000000000" pitchFamily="2" charset="-78"/>
              </a:rPr>
              <a:t>افزون بر این، شواهد فراوان به نقش کلیدی ای که ارتباطات در تصمیم گیری گردشگران ایفا می کند، اشاره می-کنند. بنابراین، در جهانی که امروز رسانه های اجتماعی بسیار فراگیر شده اند، درک این مطلب که چگونه مصرف-کنندگان ارتباطات را ادراک می کنند و تولید می کنند، به طور فزاینده ای برای ایجاد درک بهتر نسبت به مدل های تصمیم گیری و رفتارها اساسی و مهم است.</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2/21</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9343721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en-US" sz="2000" dirty="0" smtClean="0">
              <a:cs typeface="B Nazanin" panose="00000400000000000000" pitchFamily="2" charset="-78"/>
            </a:endParaRPr>
          </a:p>
          <a:p>
            <a:pPr algn="just" rtl="1">
              <a:lnSpc>
                <a:spcPct val="150000"/>
              </a:lnSpc>
            </a:pPr>
            <a:r>
              <a:rPr lang="ar-SA" sz="2000" dirty="0" smtClean="0">
                <a:cs typeface="B Nazanin" panose="00000400000000000000" pitchFamily="2" charset="-78"/>
              </a:rPr>
              <a:t>علاوه </a:t>
            </a:r>
            <a:r>
              <a:rPr lang="ar-SA" sz="2000" dirty="0">
                <a:cs typeface="B Nazanin" panose="00000400000000000000" pitchFamily="2" charset="-78"/>
              </a:rPr>
              <a:t>بر این، با توجه به افزایش نگرانی های سلامتی به دلیل شرایط همه گیری کنونی، ما بر این باوریم که هنوز متغیر دیگری وجود دارد که ممکن است به طور چشمگیری (معنی داری) هم بر تصمیم مسافرت و هم بر انتخاب مقصد تأثیر بگذارد: امنیت سلامتی ادارک شده. از همین رو، بر مبنای استدلال های بالا، ما پرسش های پژوهشی زیر را پیش می نهیم:</a:t>
            </a:r>
          </a:p>
          <a:p>
            <a:pPr algn="just" rtl="1">
              <a:lnSpc>
                <a:spcPct val="150000"/>
              </a:lnSpc>
            </a:pPr>
            <a:r>
              <a:rPr lang="ar-SA" sz="2000" b="1" dirty="0">
                <a:cs typeface="B Nazanin" panose="00000400000000000000" pitchFamily="2" charset="-78"/>
              </a:rPr>
              <a:t>پرسش پژوهشی 1</a:t>
            </a:r>
            <a:r>
              <a:rPr lang="ar-SA" sz="2000" dirty="0">
                <a:cs typeface="B Nazanin" panose="00000400000000000000" pitchFamily="2" charset="-78"/>
              </a:rPr>
              <a:t>: ارتباطات (تولیدشده توسط سازمان بازاریابی مقصد/ کنترل شده توسط بازدیدکننده) چه تأثیری بر آگاهی از مقصد، تصویر، و امنیت سلامتی ادراک شده دارد؟</a:t>
            </a:r>
          </a:p>
          <a:p>
            <a:pPr algn="just" rtl="1">
              <a:lnSpc>
                <a:spcPct val="150000"/>
              </a:lnSpc>
            </a:pPr>
            <a:r>
              <a:rPr lang="ar-SA" sz="2000" b="1" dirty="0">
                <a:cs typeface="B Nazanin" panose="00000400000000000000" pitchFamily="2" charset="-78"/>
              </a:rPr>
              <a:t>پرسش پژوهشی 2</a:t>
            </a:r>
            <a:r>
              <a:rPr lang="ar-SA" sz="2000" dirty="0">
                <a:cs typeface="B Nazanin" panose="00000400000000000000" pitchFamily="2" charset="-78"/>
              </a:rPr>
              <a:t>: آیا میزان سفرها بر ادراک گردشگران تأثیر می گذارد</a:t>
            </a:r>
            <a:r>
              <a:rPr lang="ar-SA" sz="2000" dirty="0" smtClean="0">
                <a:cs typeface="B Nazanin" panose="00000400000000000000" pitchFamily="2" charset="-78"/>
              </a:rPr>
              <a:t>؟</a:t>
            </a:r>
            <a:endParaRPr lang="ar-SA"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3/21</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83584902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09006116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517</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2022-02-20T10:10:58Z</dcterms:modified>
</cp:coreProperties>
</file>