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299" r:id="rId5"/>
    <p:sldId id="31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ارزیابی اسید سیالیک تام سرم در بیماران مبتلا به کووید-19 متوسط دارای علائم گوارشی و بدون آن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• بیماری </a:t>
            </a:r>
            <a:r>
              <a:rPr lang="fa-IR" sz="2000" dirty="0">
                <a:cs typeface="B Nazanin" panose="00000400000000000000" pitchFamily="2" charset="-78"/>
              </a:rPr>
              <a:t>کووید-19، یک بیماری همه گیر جهانی است که از طریق کروناویروس سندرم حاد تنفسی 2 </a:t>
            </a:r>
            <a:r>
              <a:rPr lang="en-US" sz="2000" dirty="0" smtClean="0">
                <a:cs typeface="B Nazanin" panose="00000400000000000000" pitchFamily="2" charset="-78"/>
              </a:rPr>
              <a:t>(SARS-CoV-2</a:t>
            </a:r>
            <a:r>
              <a:rPr lang="en-US" sz="2000" dirty="0">
                <a:cs typeface="B Nazanin" panose="00000400000000000000" pitchFamily="2" charset="-78"/>
              </a:rPr>
              <a:t>) </a:t>
            </a:r>
            <a:r>
              <a:rPr lang="fa-IR" sz="2000" dirty="0" smtClean="0">
                <a:cs typeface="B Nazanin" panose="00000400000000000000" pitchFamily="2" charset="-78"/>
              </a:rPr>
              <a:t> ایجاد </a:t>
            </a:r>
            <a:r>
              <a:rPr lang="fa-IR" sz="2000" dirty="0">
                <a:cs typeface="B Nazanin" panose="00000400000000000000" pitchFamily="2" charset="-78"/>
              </a:rPr>
              <a:t>می‌شود.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• </a:t>
            </a:r>
            <a:r>
              <a:rPr lang="en-US" sz="2000" dirty="0" smtClean="0">
                <a:cs typeface="B Nazanin" panose="00000400000000000000" pitchFamily="2" charset="-78"/>
              </a:rPr>
              <a:t>SARS-CoV-2 </a:t>
            </a:r>
            <a:r>
              <a:rPr lang="fa-IR" sz="2000" dirty="0" smtClean="0">
                <a:cs typeface="B Nazanin" panose="00000400000000000000" pitchFamily="2" charset="-78"/>
              </a:rPr>
              <a:t> عمدتاً </a:t>
            </a:r>
            <a:r>
              <a:rPr lang="fa-IR" sz="2000" dirty="0">
                <a:cs typeface="B Nazanin" panose="00000400000000000000" pitchFamily="2" charset="-78"/>
              </a:rPr>
              <a:t>سیستم تنفسی را آلوده می کند؛ با این حال، می تواند بر دستگاه گوارش </a:t>
            </a:r>
            <a:r>
              <a:rPr lang="en-US" sz="2000" dirty="0" smtClean="0">
                <a:cs typeface="B Nazanin" panose="00000400000000000000" pitchFamily="2" charset="-78"/>
              </a:rPr>
              <a:t>(GIT</a:t>
            </a:r>
            <a:r>
              <a:rPr lang="en-US" sz="2000" dirty="0">
                <a:cs typeface="B Nazanin" panose="00000400000000000000" pitchFamily="2" charset="-78"/>
              </a:rPr>
              <a:t>) </a:t>
            </a:r>
            <a:r>
              <a:rPr lang="fa-IR" sz="2000" dirty="0" smtClean="0">
                <a:cs typeface="B Nazanin" panose="00000400000000000000" pitchFamily="2" charset="-78"/>
              </a:rPr>
              <a:t> نیز </a:t>
            </a:r>
            <a:r>
              <a:rPr lang="fa-IR" sz="2000" dirty="0">
                <a:cs typeface="B Nazanin" panose="00000400000000000000" pitchFamily="2" charset="-78"/>
              </a:rPr>
              <a:t>تأثیر بگذارد.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• یک </a:t>
            </a:r>
            <a:r>
              <a:rPr lang="fa-IR" sz="2000" dirty="0">
                <a:cs typeface="B Nazanin" panose="00000400000000000000" pitchFamily="2" charset="-78"/>
              </a:rPr>
              <a:t>پنجم بیماران مبتلا به کووید-19 دارای عوارض گوارشی هستند که اسهال، بی اشتهایی، استفراغ، حالت تهوع و درد شکم بیشترین عوارض هستند.</a:t>
            </a: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endParaRPr lang="fa-IR" sz="20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000" dirty="0" smtClean="0">
                <a:cs typeface="B Nazanin" panose="00000400000000000000" pitchFamily="2" charset="-78"/>
              </a:rPr>
              <a:t>• </a:t>
            </a:r>
            <a:r>
              <a:rPr lang="fa-IR" sz="2000" dirty="0">
                <a:cs typeface="B Nazanin" panose="00000400000000000000" pitchFamily="2" charset="-78"/>
              </a:rPr>
              <a:t>پروتئین‌های سرمی عمدتا گلیکوپروتئینی هستند که در آنها گلیکان‌ها به </a:t>
            </a:r>
            <a:r>
              <a:rPr lang="fa-IR" sz="2000" dirty="0" smtClean="0">
                <a:cs typeface="B Nazanin" panose="00000400000000000000" pitchFamily="2" charset="-78"/>
              </a:rPr>
              <a:t>ریشه </a:t>
            </a:r>
            <a:r>
              <a:rPr lang="fa-IR" sz="2000" dirty="0">
                <a:cs typeface="B Nazanin" panose="00000400000000000000" pitchFamily="2" charset="-78"/>
              </a:rPr>
              <a:t>سیالیک اسید ختم می‌شود.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•  </a:t>
            </a:r>
            <a:r>
              <a:rPr lang="fa-IR" sz="2000" dirty="0">
                <a:cs typeface="B Nazanin" panose="00000400000000000000" pitchFamily="2" charset="-78"/>
              </a:rPr>
              <a:t>برخی مطالعات انجام شده بر روی بیماران مبتلا به کووید-19، تغییراتی را در غلظت گلیکوپروتئین های خونی گزارش کرده است که ممکن است بر غلظت اسید سیالیک سرم اثر بگذارد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• این مساله مهم است چون </a:t>
            </a:r>
            <a:r>
              <a:rPr lang="en-US" sz="2000" dirty="0" smtClean="0">
                <a:cs typeface="B Nazanin" panose="00000400000000000000" pitchFamily="2" charset="-78"/>
              </a:rPr>
              <a:t>SARS-CoV-2</a:t>
            </a:r>
            <a:r>
              <a:rPr lang="fa-IR" sz="2000" dirty="0" smtClean="0">
                <a:cs typeface="B Nazanin" panose="00000400000000000000" pitchFamily="2" charset="-78"/>
              </a:rPr>
              <a:t> می‌تواند </a:t>
            </a:r>
            <a:r>
              <a:rPr lang="fa-IR" sz="2000" dirty="0">
                <a:cs typeface="B Nazanin" panose="00000400000000000000" pitchFamily="2" charset="-78"/>
              </a:rPr>
              <a:t>به سیالیک اسید متصل شود و اسید سیالیک یک عامل مهم طوفان سایتوکینی مرتبط با این عفونت است.</a:t>
            </a: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501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 ها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• جامعه </a:t>
            </a:r>
            <a:r>
              <a:rPr lang="fa-IR" sz="2000" dirty="0">
                <a:cs typeface="B Nazanin" panose="00000400000000000000" pitchFamily="2" charset="-78"/>
              </a:rPr>
              <a:t>هدف: 50 فرد سالم و 161 بیمار مبتلا به کووید-19 متوسط همراه با علائم </a:t>
            </a:r>
            <a:r>
              <a:rPr lang="en-US" sz="2000" dirty="0" smtClean="0">
                <a:cs typeface="B Nazanin" panose="00000400000000000000" pitchFamily="2" charset="-78"/>
              </a:rPr>
              <a:t>GIT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fa-IR" sz="2000" dirty="0">
                <a:cs typeface="B Nazanin" panose="00000400000000000000" pitchFamily="2" charset="-78"/>
              </a:rPr>
              <a:t>بدون آن. بیماران مبتلا به کووید-19 متوسط به صورت ابتلا به تب، علائم تنفسی و یافته های رادیولوژیکی موید ذات الریه تعریف شدند.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• نمونه‌‌های </a:t>
            </a:r>
            <a:r>
              <a:rPr lang="fa-IR" sz="2000" dirty="0">
                <a:cs typeface="B Nazanin" panose="00000400000000000000" pitchFamily="2" charset="-78"/>
              </a:rPr>
              <a:t>آزمایش: خلط و سوآب گلو (جهت انجام تست </a:t>
            </a:r>
            <a:r>
              <a:rPr lang="en-US" sz="2000" dirty="0" smtClean="0">
                <a:cs typeface="B Nazanin" panose="00000400000000000000" pitchFamily="2" charset="-78"/>
              </a:rPr>
              <a:t>qPCR</a:t>
            </a:r>
            <a:r>
              <a:rPr lang="fa-IR" sz="2000" dirty="0" smtClean="0">
                <a:cs typeface="B Nazanin" panose="00000400000000000000" pitchFamily="2" charset="-78"/>
              </a:rPr>
              <a:t> برای </a:t>
            </a:r>
            <a:r>
              <a:rPr lang="fa-IR" sz="2000" dirty="0">
                <a:cs typeface="B Nazanin" panose="00000400000000000000" pitchFamily="2" charset="-78"/>
              </a:rPr>
              <a:t>تشخیص </a:t>
            </a:r>
            <a:r>
              <a:rPr lang="en-US" sz="2000" dirty="0">
                <a:cs typeface="B Nazanin" panose="00000400000000000000" pitchFamily="2" charset="-78"/>
              </a:rPr>
              <a:t>RNA </a:t>
            </a:r>
            <a:r>
              <a:rPr lang="en-US" sz="2000" dirty="0" smtClean="0">
                <a:cs typeface="B Nazanin" panose="00000400000000000000" pitchFamily="2" charset="-78"/>
              </a:rPr>
              <a:t>SARS-Cov-2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و نمونه ی خون.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• تست‌های </a:t>
            </a:r>
            <a:r>
              <a:rPr lang="fa-IR" sz="2000" dirty="0">
                <a:cs typeface="B Nazanin" panose="00000400000000000000" pitchFamily="2" charset="-78"/>
              </a:rPr>
              <a:t>انجام شده هنگام پذیرش: شمارش کامل خون، بررسی عملکرد کبد </a:t>
            </a:r>
            <a:r>
              <a:rPr lang="fa-IR" sz="2000" dirty="0" smtClean="0">
                <a:cs typeface="B Nazanin" panose="00000400000000000000" pitchFamily="2" charset="-78"/>
              </a:rPr>
              <a:t>(</a:t>
            </a:r>
            <a:r>
              <a:rPr lang="en-US" sz="2000" dirty="0" smtClean="0">
                <a:cs typeface="B Nazanin" panose="00000400000000000000" pitchFamily="2" charset="-78"/>
              </a:rPr>
              <a:t>ALT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en-US" sz="2000" dirty="0" smtClean="0">
                <a:cs typeface="B Nazanin" panose="00000400000000000000" pitchFamily="2" charset="-78"/>
              </a:rPr>
              <a:t>AST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، </a:t>
            </a:r>
            <a:r>
              <a:rPr lang="fa-IR" sz="2000" dirty="0">
                <a:cs typeface="B Nazanin" panose="00000400000000000000" pitchFamily="2" charset="-78"/>
              </a:rPr>
              <a:t>بررسی عملکرد کلیه (اوره و کراتینین)، </a:t>
            </a:r>
            <a:r>
              <a:rPr lang="en-US" sz="2000" dirty="0">
                <a:cs typeface="B Nazanin" panose="00000400000000000000" pitchFamily="2" charset="-78"/>
              </a:rPr>
              <a:t>CRP، </a:t>
            </a:r>
            <a:r>
              <a:rPr lang="fa-IR" sz="2000" dirty="0">
                <a:cs typeface="B Nazanin" panose="00000400000000000000" pitchFamily="2" charset="-78"/>
              </a:rPr>
              <a:t>فریتین، مقدار سرمی تام اسید سیالیک و الکترولیت ها بود.</a:t>
            </a: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6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371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2022-01-28T16:46:32Z</dcterms:modified>
</cp:coreProperties>
</file>