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5" r:id="rId4"/>
    <p:sldId id="306"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1/8/2022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1/8/2022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1/8/2022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1/8/2022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آسیب</a:t>
            </a:r>
            <a:r>
              <a:rPr lang="en-US" sz="2400" b="1" dirty="0" smtClean="0">
                <a:cs typeface="B Nazanin" panose="00000400000000000000" pitchFamily="2" charset="-78"/>
              </a:rPr>
              <a:t> </a:t>
            </a:r>
            <a:r>
              <a:rPr lang="fa-IR" sz="2400" b="1" dirty="0" smtClean="0">
                <a:cs typeface="B Nazanin" panose="00000400000000000000" pitchFamily="2" charset="-78"/>
              </a:rPr>
              <a:t>پذیری </a:t>
            </a:r>
            <a:r>
              <a:rPr lang="fa-IR" sz="2400" b="1" dirty="0">
                <a:cs typeface="B Nazanin" panose="00000400000000000000" pitchFamily="2" charset="-78"/>
              </a:rPr>
              <a:t>اجتماعی و علائم افسردگی در جریان </a:t>
            </a:r>
            <a:r>
              <a:rPr lang="fa-IR" sz="2400" b="1" dirty="0" smtClean="0">
                <a:cs typeface="B Nazanin" panose="00000400000000000000" pitchFamily="2" charset="-78"/>
              </a:rPr>
              <a:t>همه</a:t>
            </a:r>
            <a:r>
              <a:rPr lang="en-US" sz="2400" b="1" dirty="0" smtClean="0">
                <a:cs typeface="B Nazanin" panose="00000400000000000000" pitchFamily="2" charset="-78"/>
              </a:rPr>
              <a:t> </a:t>
            </a:r>
            <a:r>
              <a:rPr lang="fa-IR" sz="2400" b="1" dirty="0" smtClean="0">
                <a:cs typeface="B Nazanin" panose="00000400000000000000" pitchFamily="2" charset="-78"/>
              </a:rPr>
              <a:t>گیری </a:t>
            </a:r>
            <a:r>
              <a:rPr lang="fa-IR" sz="2400" b="1" dirty="0">
                <a:cs typeface="B Nazanin" panose="00000400000000000000" pitchFamily="2" charset="-78"/>
              </a:rPr>
              <a:t>کووید 19 در میان کهنسالان ژاپنی: نقش عادات ورزشی در خانه</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بسیاری از افراد چه مستقیم و چه غیرمستقیم تحت تأثیر </a:t>
            </a:r>
            <a:r>
              <a:rPr lang="fa-IR" sz="2000" dirty="0" smtClean="0">
                <a:cs typeface="B Nazanin" panose="00000400000000000000" pitchFamily="2" charset="-78"/>
              </a:rPr>
              <a:t>همه گیری </a:t>
            </a:r>
            <a:r>
              <a:rPr lang="fa-IR" sz="2000" dirty="0">
                <a:cs typeface="B Nazanin" panose="00000400000000000000" pitchFamily="2" charset="-78"/>
              </a:rPr>
              <a:t>ویروس کرونای 2019 (کووید 19) قرار </a:t>
            </a:r>
            <a:r>
              <a:rPr lang="fa-IR" sz="2000" dirty="0" smtClean="0">
                <a:cs typeface="B Nazanin" panose="00000400000000000000" pitchFamily="2" charset="-78"/>
              </a:rPr>
              <a:t>گرفته اند</a:t>
            </a:r>
            <a:r>
              <a:rPr lang="fa-IR" sz="2000" dirty="0">
                <a:cs typeface="B Nazanin" panose="00000400000000000000" pitchFamily="2" charset="-78"/>
              </a:rPr>
              <a:t>. به دلیل وجود ناکافی مداخلات داروشناختی کارامد و مؤثر، مدیریت کووید 19 برای کاهش گسترش و هموار کردن </a:t>
            </a:r>
            <a:r>
              <a:rPr lang="fa-IR" sz="2000">
                <a:cs typeface="B Nazanin" panose="00000400000000000000" pitchFamily="2" charset="-78"/>
              </a:rPr>
              <a:t>منحنی </a:t>
            </a:r>
            <a:r>
              <a:rPr lang="fa-IR" sz="2000" smtClean="0">
                <a:cs typeface="B Nazanin" panose="00000400000000000000" pitchFamily="2" charset="-78"/>
              </a:rPr>
              <a:t>همه گیری </a:t>
            </a:r>
            <a:r>
              <a:rPr lang="fa-IR" sz="2000" dirty="0">
                <a:cs typeface="B Nazanin" panose="00000400000000000000" pitchFamily="2" charset="-78"/>
              </a:rPr>
              <a:t>وابسته به تدابیر بهداشتی عمومی است. این تدابیر شامل ممنوعیت </a:t>
            </a:r>
            <a:r>
              <a:rPr lang="fa-IR" sz="2000" dirty="0" smtClean="0">
                <a:cs typeface="B Nazanin" panose="00000400000000000000" pitchFamily="2" charset="-78"/>
              </a:rPr>
              <a:t>گردهمایی های </a:t>
            </a:r>
            <a:r>
              <a:rPr lang="fa-IR" sz="2000" dirty="0">
                <a:cs typeface="B Nazanin" panose="00000400000000000000" pitchFamily="2" charset="-78"/>
              </a:rPr>
              <a:t>عمومی، </a:t>
            </a:r>
            <a:r>
              <a:rPr lang="fa-IR" sz="2000" dirty="0" smtClean="0">
                <a:cs typeface="B Nazanin" panose="00000400000000000000" pitchFamily="2" charset="-78"/>
              </a:rPr>
              <a:t>سیاست های </a:t>
            </a:r>
            <a:r>
              <a:rPr lang="fa-IR" sz="2000" dirty="0">
                <a:cs typeface="B Nazanin" panose="00000400000000000000" pitchFamily="2" charset="-78"/>
              </a:rPr>
              <a:t>در خانه ماندن، و راهبردهای </a:t>
            </a:r>
            <a:r>
              <a:rPr lang="fa-IR" sz="2000" dirty="0" smtClean="0">
                <a:cs typeface="B Nazanin" panose="00000400000000000000" pitchFamily="2" charset="-78"/>
              </a:rPr>
              <a:t>فاصله گذاری </a:t>
            </a:r>
            <a:r>
              <a:rPr lang="fa-IR" sz="2000" dirty="0">
                <a:cs typeface="B Nazanin" panose="00000400000000000000" pitchFamily="2" charset="-78"/>
              </a:rPr>
              <a:t>اجتماعی هستند. در ژاپن، وضعیت اضطراری در 7 آوریل 2020 از سوی حکومت اعلام شد و خواستار محدودیتهایی در مورد تعامل میان شهروندان و پرهیز از تعامل اجتماعی شدند.</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1/17</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endParaRPr lang="en-US" sz="2000" dirty="0" smtClean="0">
              <a:cs typeface="B Nazanin" panose="00000400000000000000" pitchFamily="2" charset="-78"/>
            </a:endParaRPr>
          </a:p>
          <a:p>
            <a:pPr algn="just" rtl="1">
              <a:lnSpc>
                <a:spcPct val="150000"/>
              </a:lnSpc>
            </a:pPr>
            <a:r>
              <a:rPr lang="fa-IR" sz="2000" dirty="0" smtClean="0">
                <a:cs typeface="B Nazanin" panose="00000400000000000000" pitchFamily="2" charset="-78"/>
              </a:rPr>
              <a:t>اگرچه </a:t>
            </a:r>
            <a:r>
              <a:rPr lang="fa-IR" sz="2000" dirty="0">
                <a:cs typeface="B Nazanin" panose="00000400000000000000" pitchFamily="2" charset="-78"/>
              </a:rPr>
              <a:t>این راهبردها کمک کرده اند که گسترش بیماری های واگیردار متوقف شود، نگرانی هایی وجود دارد مبنی بر این که این راهبردها ممکن است دارای عوارض منفی باشند. برای نمونه، محدود کردن فعالیت های اجتماعی همچون بیرون رفتن و تعامل داشتن با دیگران، منجر به کاهش فعالیت فیزیکی می شود. این در حالی است که فعالیت فیزیکی تأثیر مثبتی بر سلامت ذهن و روان دارد. </a:t>
            </a:r>
          </a:p>
          <a:p>
            <a:pPr algn="just" rtl="1">
              <a:lnSpc>
                <a:spcPct val="150000"/>
              </a:lnSpc>
            </a:pPr>
            <a:r>
              <a:rPr lang="fa-IR" sz="2000" dirty="0">
                <a:cs typeface="B Nazanin" panose="00000400000000000000" pitchFamily="2" charset="-78"/>
              </a:rPr>
              <a:t>مطالعات پیشین نشان داده اند که محدودیت دارای تأثیر منفی بر سلامت روان شناختی عمومی است، امری که می تواند به افسردگی بیانجامد. افزون بر این، این کاهش سلامت روان ممکن است در میان کهنسالان آسیب پذیر شایع تر باشد.</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2/17</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202951771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2000" dirty="0">
                <a:cs typeface="B Nazanin" panose="00000400000000000000" pitchFamily="2" charset="-78"/>
              </a:rPr>
              <a:t>یک فراتحلیل روی 23 مطالعه، تعاملی میان افسردگی و آسیب پذیری در کهنسالان را گزارش داد به طوری که هر وضعیت با یک افزایش شیوع و بروز دیگر بیماری همچون اختلال شناختی مرتبط بود. بنابراین، محدود کردن فعالیت های اجتماعی برای مقابله کردن با ابتلا ممکن است آسیب پذیری اجتماعی را افزایش دهد و در نتیجه بروز علائم افسردگی را نیز افزایش دهد. در همین راستا، مهم است که روشن شود آیا علائم افسردگی از طریق رویکردهایی که فعالیت فیزیکی را افزایش می دهند، کاهش می یابند یا خیر. برای این منظور، در مطالعه ی مقطعی کنونی، رابطه ی میان آسیب پذیری اجتماعی و علائم افسردگی در کهنسالان ساکن اجتماع در طول همه گیری کووید 19 بررسی شد. افزون بر این، این موضوع بررسی شد که آیا عادات ورزش در خانه تأثیر آسیب پذیری اجتماعی بر علائم افسردگی را تعدیل می کند یا خیر.</a:t>
            </a:r>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3/17</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234811951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72180298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475</Words>
  <Application>Microsoft Office PowerPoint</Application>
  <PresentationFormat>On-screen Show (4:3)</PresentationFormat>
  <Paragraphs>38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2022-01-08T19:23:42Z</dcterms:modified>
</cp:coreProperties>
</file>