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30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1/1/2022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1/1/2022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1/1/2022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1/1/2022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3200" b="1" dirty="0">
                <a:cs typeface="B Nazanin" panose="00000400000000000000" pitchFamily="2" charset="-78"/>
              </a:rPr>
              <a:t>تغييرات فرهنگ سازماني در راستای رسيدن به پايداري</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فرهنگ </a:t>
            </a:r>
            <a:r>
              <a:rPr lang="fa-IR" sz="2500" b="1" dirty="0">
                <a:effectLst>
                  <a:outerShdw blurRad="38100" dist="38100" dir="2700000" algn="tl">
                    <a:srgbClr val="000000">
                      <a:alpha val="43137"/>
                    </a:srgbClr>
                  </a:outerShdw>
                </a:effectLst>
                <a:cs typeface="B Nazanin" panose="00000400000000000000" pitchFamily="2" charset="-78"/>
              </a:rPr>
              <a:t>سازمانی و تاثیر آن روی مدیریت محیطی مرکز</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فرهنگ سازمانی نقش بسیار مهمی در روابط، رفتارها و تصمیم گیری های مدیران و کارکنان یک سازمان یا شرکت مشخص دارد و یکی از مهم ترین عوامل رسیدن به پایداری شرکتی است. کنترل و هدایت فرهنگ سازمانی به مسیر درست میتواند نقطه قوتی برای شرکت محسوب شده و عدم رعایت این مهم ممکن است منجر به شکست خوردن برنامه های شرکت در مواجهه با تغییر یا روبرویی با اقدامات ابتکارانه رقبا شود. فرهنگ سازماني را ميتوان به صورت هنجارها ، ارزش ها، فرضيه ها و باور هاي مشترک مديران و کارکنان که در عملکرد روزانۀ آنها وجود دارند و موثر هستند، تعريف کرد. به طور کلی چهارنوع فرهنگ سازمانی را میتوان نام برد:</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1/10</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rtl="1"/>
            <a:r>
              <a:rPr lang="fa-IR" sz="2000" b="1" dirty="0">
                <a:solidFill>
                  <a:schemeClr val="bg1"/>
                </a:solidFill>
                <a:cs typeface="B Nazanin" panose="00000400000000000000" pitchFamily="2" charset="-78"/>
              </a:rPr>
              <a:t>فرهنگ سازمانی و تاثیر آن روی مدیریت محیطی مرکز</a:t>
            </a: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a:cs typeface="B Nazanin" panose="00000400000000000000" pitchFamily="2" charset="-78"/>
              </a:rPr>
              <a:t> </a:t>
            </a:r>
            <a:r>
              <a:rPr lang="fa-IR" sz="2000" b="1" dirty="0">
                <a:cs typeface="B Nazanin" panose="00000400000000000000" pitchFamily="2" charset="-78"/>
              </a:rPr>
              <a:t>فرهنگ توسعه گرايي</a:t>
            </a:r>
            <a:r>
              <a:rPr lang="fa-IR" sz="2000" dirty="0">
                <a:cs typeface="B Nazanin" panose="00000400000000000000" pitchFamily="2" charset="-78"/>
              </a:rPr>
              <a:t>: فرهنگي با پرورش نوگرايي و تمايل برای انجام کارهای جديد، ريسک کردن و تفکر </a:t>
            </a:r>
            <a:r>
              <a:rPr lang="fa-IR" sz="2000" dirty="0" smtClean="0">
                <a:cs typeface="B Nazanin" panose="00000400000000000000" pitchFamily="2" charset="-78"/>
              </a:rPr>
              <a:t>و ايده </a:t>
            </a:r>
            <a:r>
              <a:rPr lang="fa-IR" sz="2000" dirty="0">
                <a:cs typeface="B Nazanin" panose="00000400000000000000" pitchFamily="2" charset="-78"/>
              </a:rPr>
              <a:t>پردازیِ خارج از چهارچوب های شناخته شده مي باشد.</a:t>
            </a:r>
          </a:p>
          <a:p>
            <a:pPr algn="just" rtl="1">
              <a:lnSpc>
                <a:spcPct val="150000"/>
              </a:lnSpc>
            </a:pPr>
            <a:r>
              <a:rPr lang="fa-IR" sz="2000" b="1" dirty="0">
                <a:cs typeface="B Nazanin" panose="00000400000000000000" pitchFamily="2" charset="-78"/>
              </a:rPr>
              <a:t>فرهنگ ديوان سالاري</a:t>
            </a:r>
            <a:r>
              <a:rPr lang="fa-IR" sz="2000" dirty="0">
                <a:cs typeface="B Nazanin" panose="00000400000000000000" pitchFamily="2" charset="-78"/>
              </a:rPr>
              <a:t>: فرهنگي با يک رويکرد اداری دقيق و متمرکز بر جزئيات و فرآيند ها و ترکيب آن </a:t>
            </a:r>
            <a:r>
              <a:rPr lang="fa-IR" sz="2000" dirty="0" smtClean="0">
                <a:cs typeface="B Nazanin" panose="00000400000000000000" pitchFamily="2" charset="-78"/>
              </a:rPr>
              <a:t>با قابليت </a:t>
            </a:r>
            <a:r>
              <a:rPr lang="fa-IR" sz="2000" dirty="0">
                <a:cs typeface="B Nazanin" panose="00000400000000000000" pitchFamily="2" charset="-78"/>
              </a:rPr>
              <a:t>پيش بيني برای ايجاد ثبات و کارايي بيشتر.</a:t>
            </a:r>
          </a:p>
          <a:p>
            <a:pPr algn="just" rtl="1">
              <a:lnSpc>
                <a:spcPct val="150000"/>
              </a:lnSpc>
            </a:pPr>
            <a:r>
              <a:rPr lang="fa-IR" sz="2000" b="1" dirty="0">
                <a:cs typeface="B Nazanin" panose="00000400000000000000" pitchFamily="2" charset="-78"/>
              </a:rPr>
              <a:t>فرهنگ خانداني</a:t>
            </a:r>
            <a:r>
              <a:rPr lang="fa-IR" sz="2000" dirty="0">
                <a:cs typeface="B Nazanin" panose="00000400000000000000" pitchFamily="2" charset="-78"/>
              </a:rPr>
              <a:t>: در اين نوع فرهنگ سازماني، تمرکز و تاکيد روی وظيفه شناسي و تعهد به عنوان ارزش اصليبوده و پرورش تفکر گروهي نقش مهمي دارد.</a:t>
            </a:r>
          </a:p>
          <a:p>
            <a:pPr algn="just" rtl="1">
              <a:lnSpc>
                <a:spcPct val="150000"/>
              </a:lnSpc>
            </a:pPr>
            <a:r>
              <a:rPr lang="fa-IR" sz="2000" b="1" dirty="0">
                <a:cs typeface="B Nazanin" panose="00000400000000000000" pitchFamily="2" charset="-78"/>
              </a:rPr>
              <a:t>فرهنگ بازاري</a:t>
            </a:r>
            <a:r>
              <a:rPr lang="fa-IR" sz="2000" dirty="0">
                <a:cs typeface="B Nazanin" panose="00000400000000000000" pitchFamily="2" charset="-78"/>
              </a:rPr>
              <a:t>: اين نوع فرهنگ ها نتيجه گرا بوده و روی فعاليت های رقابتي و دستيابي به اهداف خود تمرکزدارند.</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2/10</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rtl="1"/>
            <a:r>
              <a:rPr lang="fa-IR" sz="2000" b="1" dirty="0">
                <a:solidFill>
                  <a:schemeClr val="bg1"/>
                </a:solidFill>
                <a:cs typeface="B Nazanin" panose="00000400000000000000" pitchFamily="2" charset="-78"/>
              </a:rPr>
              <a:t>فرهنگ سازمانی و تاثیر آن روی مدیریت محیطی مرکز</a:t>
            </a:r>
          </a:p>
        </p:txBody>
      </p:sp>
    </p:spTree>
    <p:extLst>
      <p:ext uri="{BB962C8B-B14F-4D97-AF65-F5344CB8AC3E}">
        <p14:creationId xmlns:p14="http://schemas.microsoft.com/office/powerpoint/2010/main" val="13915672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240573159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340</Words>
  <Application>Microsoft Office PowerPoint</Application>
  <PresentationFormat>On-screen Show (4:3)</PresentationFormat>
  <Paragraphs>34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2022-01-01T09:26:00Z</dcterms:modified>
</cp:coreProperties>
</file>