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299" r:id="rId4"/>
    <p:sldId id="30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12/29/2021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12/29/2021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12/29/2021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12/29/2021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12/29/2021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12/29/2021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12/29/2021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12/29/2021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12/29/2021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12/29/2021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12/29/2021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12/29/2021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Nazanin" panose="00000400000000000000" pitchFamily="2" charset="-78"/>
              </a:rPr>
              <a:t>مروری بر روش </a:t>
            </a:r>
            <a:r>
              <a:rPr lang="fa-IR" sz="2800" b="1" dirty="0" smtClean="0">
                <a:cs typeface="B Nazanin" panose="00000400000000000000" pitchFamily="2" charset="-78"/>
              </a:rPr>
              <a:t>های</a:t>
            </a:r>
            <a:r>
              <a:rPr lang="en-US" sz="2800" b="1" dirty="0" smtClean="0">
                <a:cs typeface="B Nazanin" panose="00000400000000000000" pitchFamily="2" charset="-78"/>
              </a:rPr>
              <a:t>fMRI </a:t>
            </a:r>
            <a:r>
              <a:rPr lang="fa-IR" sz="2800" b="1" dirty="0" smtClean="0">
                <a:cs typeface="B Nazanin" panose="00000400000000000000" pitchFamily="2" charset="-78"/>
              </a:rPr>
              <a:t> در </a:t>
            </a:r>
            <a:r>
              <a:rPr lang="fa-IR" sz="2800" b="1" dirty="0">
                <a:cs typeface="B Nazanin" panose="00000400000000000000" pitchFamily="2" charset="-78"/>
              </a:rPr>
              <a:t>رابطه با لکنت رو به رشد و درمان آن</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a:t>
            </a:r>
            <a:r>
              <a:rPr lang="fa-IR" sz="2200" b="1" dirty="0">
                <a:effectLst>
                  <a:outerShdw blurRad="38100" dist="38100" dir="2700000" algn="tl">
                    <a:srgbClr val="000000">
                      <a:alpha val="43137"/>
                    </a:srgbClr>
                  </a:outerShdw>
                </a:effectLst>
                <a:cs typeface="B Nazanin" panose="00000400000000000000" pitchFamily="2" charset="-78"/>
              </a:rPr>
              <a:t>مقدمه</a:t>
            </a:r>
            <a:endParaRPr lang="fa-IR" sz="22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لکنت زبان علائم بسیار متنوعی از جمله تاخیر های اسپاسم گونه، وجود اختلال در سرعت و ریتم گفتار، ترس از یادگیری نحوه خواندن (لوگوفوبيا)، افکار وسواس گونه، عادت هاي خاص انطباقی و غيره داشته که اين اختلال ميليون ها نفر را در سراسر جهان تحت تاثير قرار داده است. تصویر برداری تشدید مغناطیسی </a:t>
            </a:r>
            <a:r>
              <a:rPr lang="fa-IR" sz="2000" dirty="0" smtClean="0">
                <a:cs typeface="B Nazanin" panose="00000400000000000000" pitchFamily="2" charset="-78"/>
              </a:rPr>
              <a:t>کارکردی </a:t>
            </a:r>
            <a:r>
              <a:rPr lang="en-US" sz="2000" dirty="0" smtClean="0">
                <a:cs typeface="B Nazanin" panose="00000400000000000000" pitchFamily="2" charset="-78"/>
              </a:rPr>
              <a:t>(fMRI)</a:t>
            </a:r>
            <a:r>
              <a:rPr lang="fa-IR" sz="2000" dirty="0" smtClean="0">
                <a:cs typeface="B Nazanin" panose="00000400000000000000" pitchFamily="2" charset="-78"/>
              </a:rPr>
              <a:t> به </a:t>
            </a:r>
            <a:r>
              <a:rPr lang="fa-IR" sz="2000" dirty="0">
                <a:cs typeface="B Nazanin" panose="00000400000000000000" pitchFamily="2" charset="-78"/>
              </a:rPr>
              <a:t>دلیل غیر تهاجمی بودن و تفکیک فضایی خوب، یکی از روش های پیشرو برای نقشه برداری نواحی عملکردی و شبکه های عصبی مغز به شمار می رود. طی یک جست و جو در پایگاه داده </a:t>
            </a:r>
            <a:r>
              <a:rPr lang="en-US" sz="2000" dirty="0">
                <a:cs typeface="B Nazanin" panose="00000400000000000000" pitchFamily="2" charset="-78"/>
              </a:rPr>
              <a:t>Web of Science، </a:t>
            </a:r>
            <a:r>
              <a:rPr lang="en-US" sz="2000" dirty="0" smtClean="0">
                <a:cs typeface="B Nazanin" panose="00000400000000000000" pitchFamily="2" charset="-78"/>
              </a:rPr>
              <a:t>62</a:t>
            </a:r>
            <a:r>
              <a:rPr lang="fa-IR" sz="2000" dirty="0" smtClean="0">
                <a:cs typeface="B Nazanin" panose="00000400000000000000" pitchFamily="2" charset="-78"/>
              </a:rPr>
              <a:t> مقاله </a:t>
            </a:r>
            <a:r>
              <a:rPr lang="fa-IR" sz="2000" dirty="0">
                <a:cs typeface="B Nazanin" panose="00000400000000000000" pitchFamily="2" charset="-78"/>
              </a:rPr>
              <a:t>با موضوع لکنت زبان و تنها 10 مقاله بدست آمد که در سال های 2000-2020 به بررسی درمان لکنت زبان پرداخته اند. اغلب مطالعات لکنت زبان در بزرگسالان مبتلا انجام شده است. احتمال پیشرفت لکنت در مغز کودکان مبتلا به آن کمتر بوده و در نتیجه قدرت سازش بیشتری داشته و به احتمال زیاد مکانیسم هایی که منجر به این اختلال شده اند را منعکس می کند.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1/11</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369332"/>
          </a:xfrm>
          <a:prstGeom prst="rect">
            <a:avLst/>
          </a:prstGeom>
          <a:noFill/>
        </p:spPr>
        <p:txBody>
          <a:bodyPr wrap="square" rtlCol="0">
            <a:spAutoFit/>
          </a:bodyPr>
          <a:lstStyle/>
          <a:p>
            <a:pPr algn="r" rtl="1"/>
            <a:r>
              <a:rPr lang="ar-SA" b="1" dirty="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2/11</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369332"/>
          </a:xfrm>
          <a:prstGeom prst="rect">
            <a:avLst/>
          </a:prstGeom>
          <a:noFill/>
        </p:spPr>
        <p:txBody>
          <a:bodyPr wrap="square" rtlCol="0">
            <a:spAutoFit/>
          </a:bodyPr>
          <a:lstStyle/>
          <a:p>
            <a:pPr algn="r" rtl="1"/>
            <a:r>
              <a:rPr lang="ar-SA" b="1" dirty="0">
                <a:solidFill>
                  <a:schemeClr val="bg1"/>
                </a:solidFill>
                <a:cs typeface="B Nazanin" panose="00000400000000000000" pitchFamily="2" charset="-78"/>
              </a:rPr>
              <a:t>روش های تصویر برداری تشدید مغناطیسی کارکردی در رابطه با لکنت در حال رشد</a:t>
            </a:r>
            <a:endParaRPr lang="en-US"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a:t>
            </a:r>
          </a:p>
          <a:p>
            <a:pPr algn="ctr" rtl="1"/>
            <a:r>
              <a:rPr lang="fa-IR" sz="2200" b="1" dirty="0" smtClean="0">
                <a:effectLst>
                  <a:outerShdw blurRad="38100" dist="38100" dir="2700000" algn="tl">
                    <a:srgbClr val="000000">
                      <a:alpha val="43137"/>
                    </a:srgbClr>
                  </a:outerShdw>
                </a:effectLst>
                <a:cs typeface="B Nazanin" panose="00000400000000000000" pitchFamily="2" charset="-78"/>
              </a:rPr>
              <a:t> </a:t>
            </a:r>
            <a:r>
              <a:rPr lang="fa-IR" sz="2200" b="1" dirty="0">
                <a:effectLst>
                  <a:outerShdw blurRad="38100" dist="38100" dir="2700000" algn="tl">
                    <a:srgbClr val="000000">
                      <a:alpha val="43137"/>
                    </a:srgbClr>
                  </a:outerShdw>
                </a:effectLst>
                <a:cs typeface="B Nazanin" panose="00000400000000000000" pitchFamily="2" charset="-78"/>
              </a:rPr>
              <a:t>روش های تصویر برداری تشدید مغناطیسی کارکردی در رابطه با لکنت در حال رشد</a:t>
            </a:r>
            <a:endParaRPr lang="fa-IR" sz="22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تصویر برداری تشدید مغناطیسی کارکردی اولین بار در سال 2003 برای مطالعه لکنت زبان مورد استفاده قرار گرفت. در اکثر مطالعات اولیه مربوط به تصویر برداری تشدید مغناطیسی کارکردی، فعال سازی موضعی مورد بررسی قرار گرفته است؛ در حالی که مطالعات بعدی بر اتصال عملکردی بین مناطق مورد توجه در مغز متمرکز شده اند. اغلب مطالعات به تکالیف مربوط به تولید گفتار پرداخته و تعداد کمی از مطالعات نیز بر وضعیت استراحت و ادراک گفتار متمرکز شده اند. لکنت برای مدت طولانی بدون پرداختن به واکنش های حرکتی-رفتاری و ماهیت روند فرایند های فکری و تنها از نظر اختلال در تولید گفتار مورد توجه قرار می گرفت.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256524356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410</Words>
  <Application>Microsoft Office PowerPoint</Application>
  <PresentationFormat>On-screen Show (4:3)</PresentationFormat>
  <Paragraphs>35</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2021-12-29T17:15:18Z</dcterms:modified>
</cp:coreProperties>
</file>