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0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رویکرد فرآیندکاوی در آنالیز داده های مهم و مدل سازی ریسک های تصمیم گیری با هدف اندازه گیری بهداشت محیط در سازمان ها</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ar-SA"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 </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یکی از عوامل موثر بر کیفیت زندگی انسان، بهداشت است که از جمله اولویت های سازمان بهداشت جهانی نیز محسوب می شود. توسعه شهرنشینی از مسائلی است که بهداشت را کاهش داده و در صورت عدم کنترل مناسب، منجر به نگرانی های بهداشت عمومی خواهد شد. بهداشت، انواع مختلفی دارد که بهداشت سازمانی، از جمله آنها محسوب می شود. هیچ تلاش منسجمی برای تجزیه و تحلیل داده های مهم بهداشت محیط سازمانی صورت نگرفته است. اقدامات اتحادیه اروپا در سال 2016 در خصوص تعیین سطح بهداشت جامعه، منجر به معرفی شاخص بهداشت </a:t>
            </a:r>
            <a:r>
              <a:rPr lang="fa-IR" sz="2000" dirty="0" smtClean="0">
                <a:cs typeface="B Nazanin" panose="00000400000000000000" pitchFamily="2" charset="-78"/>
              </a:rPr>
              <a:t>شهری </a:t>
            </a:r>
            <a:r>
              <a:rPr lang="en-US" sz="2000" dirty="0" smtClean="0">
                <a:cs typeface="B Nazanin" panose="00000400000000000000" pitchFamily="2" charset="-78"/>
              </a:rPr>
              <a:t>(UHI)</a:t>
            </a:r>
            <a:r>
              <a:rPr lang="fa-IR" sz="2000" dirty="0" smtClean="0">
                <a:cs typeface="B Nazanin" panose="00000400000000000000" pitchFamily="2" charset="-78"/>
              </a:rPr>
              <a:t> گردید</a:t>
            </a:r>
            <a:r>
              <a:rPr lang="fa-IR" sz="2000" dirty="0">
                <a:cs typeface="B Nazanin" panose="00000400000000000000" pitchFamily="2" charset="-78"/>
              </a:rPr>
              <a:t>. مراکز کنترل بیماری واقع در ایالات متحده نیز، شاخص عمومی مربوط به بهداشت محیط </a:t>
            </a:r>
            <a:r>
              <a:rPr lang="en-US" sz="2000" dirty="0" smtClean="0">
                <a:cs typeface="B Nazanin" panose="00000400000000000000" pitchFamily="2" charset="-78"/>
              </a:rPr>
              <a:t>(EPHI)</a:t>
            </a:r>
            <a:r>
              <a:rPr lang="fa-IR" sz="2000" dirty="0" smtClean="0">
                <a:cs typeface="B Nazanin" panose="00000400000000000000" pitchFamily="2" charset="-78"/>
              </a:rPr>
              <a:t> را </a:t>
            </a:r>
            <a:r>
              <a:rPr lang="fa-IR" sz="2000" dirty="0">
                <a:cs typeface="B Nazanin" panose="00000400000000000000" pitchFamily="2" charset="-78"/>
              </a:rPr>
              <a:t>تعیین کردند. یک شاخص پارامتر مفیدی برای اندازه گیری سطح بهداشت جامعه محسوب می شود. نداشتن یک نگاه جامع، می تواند ارزیابی شرایط بهداشتی را در مناطق شهری دچار محدودیت کند.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ar-SA"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سازمان </a:t>
            </a:r>
            <a:r>
              <a:rPr lang="fa-IR" sz="2000" dirty="0">
                <a:cs typeface="B Nazanin" panose="00000400000000000000" pitchFamily="2" charset="-78"/>
              </a:rPr>
              <a:t>ها و مکان های عمومی، نقش اصلی را در بهداشت شهری ایفا می کنند. به نظر می رسد رعایت شرایط بهداشتی در این مکان ها یک معیار کلیدی برای ارزیابی سیستم مراقبت بهداشتی جوامع شهری محسوب شود. دانش هستی شناسی و نوعی فرایند کاوی می توانند به اندازه گیری بهتر عملکرد بهداشت محیط در سازمان ها کمک کنند. تصمیم گیری چند معیاره از سیستم هایی که بعنوان الگوریتم های فرآیند کاوی مبتنی بر دانش هستی شناسی در مهندسی نرم افزار و برای حل برنامه ریزی فرآیندی پیچیده استفاده شده اند، حمایت می کند. با توجه به عدم انجام تحقیقات کمی در این زمینه، این مقاله با استفاده از چارچوب تصمیم گیری چند معیاره </a:t>
            </a:r>
            <a:r>
              <a:rPr lang="en-US" sz="2000" dirty="0" smtClean="0">
                <a:cs typeface="B Nazanin" panose="00000400000000000000" pitchFamily="2" charset="-78"/>
              </a:rPr>
              <a:t>(MCDM)</a:t>
            </a:r>
            <a:r>
              <a:rPr lang="fa-IR" sz="2000" dirty="0" smtClean="0">
                <a:cs typeface="B Nazanin" panose="00000400000000000000" pitchFamily="2" charset="-78"/>
              </a:rPr>
              <a:t> مبتنی </a:t>
            </a:r>
            <a:r>
              <a:rPr lang="fa-IR" sz="2000" dirty="0">
                <a:cs typeface="B Nazanin" panose="00000400000000000000" pitchFamily="2" charset="-78"/>
              </a:rPr>
              <a:t>بر اصول مدل سازی فازی و ارزیابی اتفاق نظرات، به ارائه یک شاخص نرم افزاری جدید پرداخته است که برای اندازه گیری اوضاع بهداشت محیط در سازمان ها و مکان های عمومی استفاده می شود که این شاخص در مساجد بعنوان مثال های عددی به کار گرفته شد.</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5949669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ar-SA"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lnSpc>
                <a:spcPct val="150000"/>
              </a:lnSpc>
            </a:pPr>
            <a:endParaRPr lang="en-US" sz="2400" dirty="0">
              <a:effectLst>
                <a:outerShdw blurRad="38100" dist="38100" dir="2700000" algn="tl">
                  <a:srgbClr val="000000">
                    <a:alpha val="43137"/>
                  </a:srgbClr>
                </a:outerShdw>
              </a:effectLst>
              <a:cs typeface="B Nazanin" panose="00000400000000000000" pitchFamily="2" charset="-78"/>
            </a:endParaRPr>
          </a:p>
        </p:txBody>
      </p:sp>
      <p:pic>
        <p:nvPicPr>
          <p:cNvPr id="20" name="Picture 19"/>
          <p:cNvPicPr/>
          <p:nvPr/>
        </p:nvPicPr>
        <p:blipFill>
          <a:blip r:embed="rId3"/>
          <a:stretch>
            <a:fillRect/>
          </a:stretch>
        </p:blipFill>
        <p:spPr>
          <a:xfrm>
            <a:off x="2004834" y="357267"/>
            <a:ext cx="3857625" cy="5307965"/>
          </a:xfrm>
          <a:prstGeom prst="rect">
            <a:avLst/>
          </a:prstGeom>
        </p:spPr>
      </p:pic>
      <p:sp>
        <p:nvSpPr>
          <p:cNvPr id="6" name="TextBox 5"/>
          <p:cNvSpPr txBox="1"/>
          <p:nvPr/>
        </p:nvSpPr>
        <p:spPr>
          <a:xfrm>
            <a:off x="6632333" y="2066127"/>
            <a:ext cx="1926540" cy="1292662"/>
          </a:xfrm>
          <a:prstGeom prst="rect">
            <a:avLst/>
          </a:prstGeom>
          <a:noFill/>
        </p:spPr>
        <p:txBody>
          <a:bodyPr wrap="square" rtlCol="0">
            <a:spAutoFit/>
          </a:bodyPr>
          <a:lstStyle/>
          <a:p>
            <a:pPr algn="ctr" rtl="1"/>
            <a:r>
              <a:rPr lang="fa-IR" sz="2000" dirty="0">
                <a:cs typeface="B Nazanin" panose="00000400000000000000" pitchFamily="2" charset="-78"/>
              </a:rPr>
              <a:t>چارچوب فرایندکاوی شاخص بهداشت محیط سازمانی</a:t>
            </a:r>
            <a:r>
              <a:rPr lang="en-US" sz="2000" dirty="0">
                <a:cs typeface="B Nazanin" panose="00000400000000000000" pitchFamily="2" charset="-78"/>
              </a:rPr>
              <a:t>(IEHI)</a:t>
            </a:r>
            <a:endParaRPr lang="en-US" sz="2000" dirty="0">
              <a:effectLst>
                <a:outerShdw blurRad="38100" dist="38100" dir="2700000" algn="tl">
                  <a:srgbClr val="000000">
                    <a:alpha val="43137"/>
                  </a:srgbClr>
                </a:outerShdw>
              </a:effectLst>
              <a:cs typeface="B Nazanin" panose="00000400000000000000" pitchFamily="2" charset="-78"/>
            </a:endParaRPr>
          </a:p>
          <a:p>
            <a:pPr algn="ctr"/>
            <a:endParaRPr lang="en-US" dirty="0"/>
          </a:p>
        </p:txBody>
      </p:sp>
    </p:spTree>
    <p:extLst>
      <p:ext uri="{BB962C8B-B14F-4D97-AF65-F5344CB8AC3E}">
        <p14:creationId xmlns:p14="http://schemas.microsoft.com/office/powerpoint/2010/main" val="37021332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2920234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446</Words>
  <Application>Microsoft Office PowerPoint</Application>
  <PresentationFormat>On-screen Show (4:3)</PresentationFormat>
  <Paragraphs>36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2021-11-18T08:20:22Z</dcterms:modified>
</cp:coreProperties>
</file>