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95" r:id="rId2"/>
    <p:sldId id="314" r:id="rId3"/>
    <p:sldId id="298" r:id="rId4"/>
    <p:sldId id="315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574" autoAdjust="0"/>
    <p:restoredTop sz="94660"/>
  </p:normalViewPr>
  <p:slideViewPr>
    <p:cSldViewPr snapToGrid="0">
      <p:cViewPr varScale="1">
        <p:scale>
          <a:sx n="88" d="100"/>
          <a:sy n="88" d="100"/>
        </p:scale>
        <p:origin x="758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ranarze.ir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325" y="96253"/>
            <a:ext cx="8910084" cy="664744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78017" y="3164838"/>
            <a:ext cx="8366698" cy="1094873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57150" dist="19050" dir="5400000" algn="ctr" rotWithShape="0">
              <a:srgbClr val="000000">
                <a:alpha val="63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3200" b="1" dirty="0" smtClean="0">
                <a:cs typeface="B Nazanin" panose="00000400000000000000" pitchFamily="2" charset="-78"/>
              </a:rPr>
              <a:t>عنوان</a:t>
            </a:r>
            <a:r>
              <a:rPr lang="fa-IR" sz="3200" b="1" dirty="0">
                <a:cs typeface="B Nazanin" panose="00000400000000000000" pitchFamily="2" charset="-78"/>
              </a:rPr>
              <a:t>:</a:t>
            </a:r>
            <a:r>
              <a:rPr lang="en-US" sz="3200" b="1" dirty="0" smtClean="0">
                <a:cs typeface="B Nazanin" panose="00000400000000000000" pitchFamily="2" charset="-78"/>
              </a:rPr>
              <a:t> </a:t>
            </a:r>
            <a:r>
              <a:rPr lang="fa-IR" sz="3200" b="1" dirty="0">
                <a:cs typeface="B Nazanin" panose="00000400000000000000" pitchFamily="2" charset="-78"/>
              </a:rPr>
              <a:t>مزایا و معایب تدوین </a:t>
            </a:r>
            <a:r>
              <a:rPr lang="fa-IR" sz="3200" b="1" dirty="0" smtClean="0">
                <a:cs typeface="B Nazanin" panose="00000400000000000000" pitchFamily="2" charset="-78"/>
              </a:rPr>
              <a:t>برنامه </a:t>
            </a:r>
            <a:r>
              <a:rPr lang="fa-IR" sz="3200" b="1" dirty="0">
                <a:cs typeface="B Nazanin" panose="00000400000000000000" pitchFamily="2" charset="-78"/>
              </a:rPr>
              <a:t>ریزی منابع سازمانی برای مدیریت </a:t>
            </a:r>
            <a:r>
              <a:rPr lang="fa-IR" sz="3200" b="1" dirty="0" smtClean="0">
                <a:cs typeface="B Nazanin" panose="00000400000000000000" pitchFamily="2" charset="-78"/>
              </a:rPr>
              <a:t>کیفیت</a:t>
            </a:r>
            <a:endParaRPr lang="fa-IR" sz="3200" b="1" dirty="0">
              <a:cs typeface="B Nazanin" panose="00000400000000000000" pitchFamily="2" charset="-78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751908" y="4488710"/>
            <a:ext cx="3974568" cy="1094873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57150" dist="19050" dir="5400000" algn="ctr" rotWithShape="0">
              <a:srgbClr val="000000">
                <a:alpha val="63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b="1" dirty="0" smtClean="0">
                <a:cs typeface="B Nazanin" panose="00000400000000000000" pitchFamily="2" charset="-78"/>
              </a:rPr>
              <a:t>استاد: </a:t>
            </a:r>
            <a:endParaRPr lang="fa-IR" sz="2400" b="1" dirty="0">
              <a:cs typeface="B Nazanin" panose="00000400000000000000" pitchFamily="2" charset="-78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78017" y="4483224"/>
            <a:ext cx="3974568" cy="109487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b="1" dirty="0">
                <a:cs typeface="B Nazanin" panose="00000400000000000000" pitchFamily="2" charset="-78"/>
              </a:rPr>
              <a:t>دانشجو: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4142" y="217859"/>
            <a:ext cx="2717980" cy="2717980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>
          <a:xfrm>
            <a:off x="378017" y="5884771"/>
            <a:ext cx="3974568" cy="646176"/>
          </a:xfrm>
          <a:prstGeom prst="roundRect">
            <a:avLst>
              <a:gd name="adj" fmla="val 0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55500" dist="1016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cs typeface="B Nazanin" panose="00000400000000000000" pitchFamily="2" charset="-78"/>
              </a:rPr>
              <a:t>سال تحصیلی: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4751908" y="5884771"/>
            <a:ext cx="3974568" cy="646176"/>
          </a:xfrm>
          <a:prstGeom prst="roundRect">
            <a:avLst>
              <a:gd name="adj" fmla="val 0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55500" dist="1016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cs typeface="B Nazanin" panose="00000400000000000000" pitchFamily="2" charset="-78"/>
              </a:rPr>
              <a:t>نام درس: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8853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782768" y="5962223"/>
            <a:ext cx="1140752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فصل اول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2532557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3837089" y="6420116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5155594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6446154" y="6420116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60904" y="299805"/>
            <a:ext cx="8260466" cy="482530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1"/>
            <a:r>
              <a:rPr lang="fa-IR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اول: </a:t>
            </a:r>
            <a:r>
              <a:rPr lang="fa-IR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مقدمه</a:t>
            </a:r>
            <a:endParaRPr lang="fa-IR" sz="2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ctr" rtl="1"/>
            <a:endParaRPr lang="fa-I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000" dirty="0">
                <a:cs typeface="B Nazanin" panose="00000400000000000000" pitchFamily="2" charset="-78"/>
              </a:rPr>
              <a:t>تکامل </a:t>
            </a:r>
            <a:r>
              <a:rPr lang="fa-IR" sz="2000" dirty="0" smtClean="0">
                <a:cs typeface="B Nazanin" panose="00000400000000000000" pitchFamily="2" charset="-78"/>
              </a:rPr>
              <a:t>سامانه های </a:t>
            </a:r>
            <a:r>
              <a:rPr lang="fa-IR" sz="2000" dirty="0">
                <a:cs typeface="B Nazanin" panose="00000400000000000000" pitchFamily="2" charset="-78"/>
              </a:rPr>
              <a:t>اطلاعاتی </a:t>
            </a:r>
            <a:r>
              <a:rPr lang="fa-IR" sz="2000" dirty="0" smtClean="0">
                <a:cs typeface="B Nazanin" panose="00000400000000000000" pitchFamily="2" charset="-78"/>
              </a:rPr>
              <a:t>دنباله روی </a:t>
            </a:r>
            <a:r>
              <a:rPr lang="fa-IR" sz="2000" dirty="0">
                <a:cs typeface="B Nazanin" panose="00000400000000000000" pitchFamily="2" charset="-78"/>
              </a:rPr>
              <a:t>تکامل </a:t>
            </a:r>
            <a:r>
              <a:rPr lang="fa-IR" sz="2000" dirty="0" smtClean="0">
                <a:cs typeface="B Nazanin" panose="00000400000000000000" pitchFamily="2" charset="-78"/>
              </a:rPr>
              <a:t>فن آوری اطلاعات</a:t>
            </a:r>
            <a:r>
              <a:rPr lang="en-US" sz="2000" dirty="0" smtClean="0">
                <a:cs typeface="B Nazanin" panose="00000400000000000000" pitchFamily="2" charset="-78"/>
              </a:rPr>
              <a:t>(IT</a:t>
            </a:r>
            <a:r>
              <a:rPr lang="en-US" sz="2000" dirty="0">
                <a:cs typeface="B Nazanin" panose="00000400000000000000" pitchFamily="2" charset="-78"/>
              </a:rPr>
              <a:t>) </a:t>
            </a:r>
            <a:r>
              <a:rPr lang="fa-IR" sz="2000" dirty="0" smtClean="0">
                <a:cs typeface="B Nazanin" panose="00000400000000000000" pitchFamily="2" charset="-78"/>
              </a:rPr>
              <a:t> بوده </a:t>
            </a:r>
            <a:r>
              <a:rPr lang="fa-IR" sz="2000" dirty="0">
                <a:cs typeface="B Nazanin" panose="00000400000000000000" pitchFamily="2" charset="-78"/>
              </a:rPr>
              <a:t>است. از </a:t>
            </a:r>
            <a:r>
              <a:rPr lang="fa-IR" sz="2000" dirty="0" smtClean="0">
                <a:cs typeface="B Nazanin" panose="00000400000000000000" pitchFamily="2" charset="-78"/>
              </a:rPr>
              <a:t>دهه </a:t>
            </a:r>
            <a:r>
              <a:rPr lang="fa-IR" sz="2000" dirty="0">
                <a:cs typeface="B Nazanin" panose="00000400000000000000" pitchFamily="2" charset="-78"/>
              </a:rPr>
              <a:t>1990 به این سو </a:t>
            </a:r>
            <a:r>
              <a:rPr lang="fa-IR" sz="2000" dirty="0" smtClean="0">
                <a:cs typeface="B Nazanin" panose="00000400000000000000" pitchFamily="2" charset="-78"/>
              </a:rPr>
              <a:t>سامانه های </a:t>
            </a:r>
            <a:r>
              <a:rPr lang="fa-IR" sz="2000" dirty="0">
                <a:cs typeface="B Nazanin" panose="00000400000000000000" pitchFamily="2" charset="-78"/>
              </a:rPr>
              <a:t>برنامه-ریزی منابع </a:t>
            </a:r>
            <a:r>
              <a:rPr lang="fa-IR" sz="2000" dirty="0" smtClean="0">
                <a:cs typeface="B Nazanin" panose="00000400000000000000" pitchFamily="2" charset="-78"/>
              </a:rPr>
              <a:t>سازمانی</a:t>
            </a:r>
            <a:r>
              <a:rPr lang="en-US" sz="2000" dirty="0" smtClean="0">
                <a:cs typeface="B Nazanin" panose="00000400000000000000" pitchFamily="2" charset="-78"/>
              </a:rPr>
              <a:t>(ERP</a:t>
            </a:r>
            <a:r>
              <a:rPr lang="en-US" sz="2000" dirty="0">
                <a:cs typeface="B Nazanin" panose="00000400000000000000" pitchFamily="2" charset="-78"/>
              </a:rPr>
              <a:t>) </a:t>
            </a:r>
            <a:r>
              <a:rPr lang="fa-IR" sz="2000" dirty="0" smtClean="0">
                <a:cs typeface="B Nazanin" panose="00000400000000000000" pitchFamily="2" charset="-78"/>
              </a:rPr>
              <a:t> به عنوان </a:t>
            </a:r>
            <a:r>
              <a:rPr lang="fa-IR" sz="2000" dirty="0">
                <a:cs typeface="B Nazanin" panose="00000400000000000000" pitchFamily="2" charset="-78"/>
              </a:rPr>
              <a:t>ابزارهایی متداول برای مدیریت فرایندهای تجاری به </a:t>
            </a:r>
            <a:r>
              <a:rPr lang="fa-IR" sz="2000" dirty="0" smtClean="0">
                <a:cs typeface="B Nazanin" panose="00000400000000000000" pitchFamily="2" charset="-78"/>
              </a:rPr>
              <a:t>شیوه ای </a:t>
            </a:r>
            <a:r>
              <a:rPr lang="fa-IR" sz="2000" dirty="0">
                <a:cs typeface="B Nazanin" panose="00000400000000000000" pitchFamily="2" charset="-78"/>
              </a:rPr>
              <a:t>یکپارچه در کسب و کارهای کوچک و متوسط رواج یافتند. در این راستا، اطلاعات نقشی مهم در </a:t>
            </a:r>
            <a:r>
              <a:rPr lang="fa-IR" sz="2000" dirty="0" smtClean="0">
                <a:cs typeface="B Nazanin" panose="00000400000000000000" pitchFamily="2" charset="-78"/>
              </a:rPr>
              <a:t>سامانه </a:t>
            </a:r>
            <a:r>
              <a:rPr lang="fa-IR" sz="2000" dirty="0">
                <a:cs typeface="B Nazanin" panose="00000400000000000000" pitchFamily="2" charset="-78"/>
              </a:rPr>
              <a:t>تجاری ایفا </a:t>
            </a:r>
            <a:r>
              <a:rPr lang="fa-IR" sz="2000" dirty="0" smtClean="0">
                <a:cs typeface="B Nazanin" panose="00000400000000000000" pitchFamily="2" charset="-78"/>
              </a:rPr>
              <a:t>می کند</a:t>
            </a:r>
            <a:r>
              <a:rPr lang="fa-IR" sz="2000" dirty="0">
                <a:cs typeface="B Nazanin" panose="00000400000000000000" pitchFamily="2" charset="-78"/>
              </a:rPr>
              <a:t>. بر </a:t>
            </a:r>
            <a:r>
              <a:rPr lang="fa-IR" sz="2000" dirty="0" smtClean="0">
                <a:cs typeface="B Nazanin" panose="00000400000000000000" pitchFamily="2" charset="-78"/>
              </a:rPr>
              <a:t>پایه برخی پژوهش ها</a:t>
            </a:r>
            <a:r>
              <a:rPr lang="fa-IR" sz="2000" dirty="0">
                <a:cs typeface="B Nazanin" panose="00000400000000000000" pitchFamily="2" charset="-78"/>
              </a:rPr>
              <a:t>، عملکرد شرکت و مزیت رقابتی </a:t>
            </a:r>
            <a:r>
              <a:rPr lang="fa-IR" sz="2000" dirty="0" smtClean="0">
                <a:cs typeface="B Nazanin" panose="00000400000000000000" pitchFamily="2" charset="-78"/>
              </a:rPr>
              <a:t>به طور فزاینده ای </a:t>
            </a:r>
            <a:r>
              <a:rPr lang="fa-IR" sz="2000" dirty="0">
                <a:cs typeface="B Nazanin" panose="00000400000000000000" pitchFamily="2" charset="-78"/>
              </a:rPr>
              <a:t>با </a:t>
            </a:r>
            <a:r>
              <a:rPr lang="fa-IR" sz="2000" dirty="0" smtClean="0">
                <a:cs typeface="B Nazanin" panose="00000400000000000000" pitchFamily="2" charset="-78"/>
              </a:rPr>
              <a:t>مؤلفه های </a:t>
            </a:r>
            <a:r>
              <a:rPr lang="fa-IR" sz="2000" dirty="0">
                <a:cs typeface="B Nazanin" panose="00000400000000000000" pitchFamily="2" charset="-78"/>
              </a:rPr>
              <a:t>ناملموسی همچون </a:t>
            </a:r>
            <a:r>
              <a:rPr lang="fa-IR" sz="2000" dirty="0" smtClean="0">
                <a:cs typeface="B Nazanin" panose="00000400000000000000" pitchFamily="2" charset="-78"/>
              </a:rPr>
              <a:t>دارایی های </a:t>
            </a:r>
            <a:r>
              <a:rPr lang="fa-IR" sz="2000" dirty="0">
                <a:cs typeface="B Nazanin" panose="00000400000000000000" pitchFamily="2" charset="-78"/>
              </a:rPr>
              <a:t>اطلاعاتی، </a:t>
            </a:r>
            <a:r>
              <a:rPr lang="fa-IR" sz="2000" dirty="0" smtClean="0">
                <a:cs typeface="B Nazanin" panose="00000400000000000000" pitchFamily="2" charset="-78"/>
              </a:rPr>
              <a:t>دانش افزایی </a:t>
            </a:r>
            <a:r>
              <a:rPr lang="fa-IR" sz="2000" dirty="0">
                <a:cs typeface="B Nazanin" panose="00000400000000000000" pitchFamily="2" charset="-78"/>
              </a:rPr>
              <a:t>و به اشتراک-گذاری مرتبط </a:t>
            </a:r>
            <a:r>
              <a:rPr lang="fa-IR" sz="2000" dirty="0" smtClean="0">
                <a:cs typeface="B Nazanin" panose="00000400000000000000" pitchFamily="2" charset="-78"/>
              </a:rPr>
              <a:t>هستند.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cs typeface="B Nazanin" panose="00000400000000000000" pitchFamily="2" charset="-78"/>
              </a:rPr>
              <a:t>1</a:t>
            </a:r>
            <a:r>
              <a:rPr lang="en-US" sz="2400" dirty="0" smtClean="0">
                <a:cs typeface="B Nazanin" panose="00000400000000000000" pitchFamily="2" charset="-78"/>
              </a:rPr>
              <a:t>/</a:t>
            </a:r>
            <a:r>
              <a:rPr lang="fa-IR" sz="2400" dirty="0" smtClean="0">
                <a:cs typeface="B Nazanin" panose="00000400000000000000" pitchFamily="2" charset="-78"/>
              </a:rPr>
              <a:t>15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669495" y="5484142"/>
            <a:ext cx="330200" cy="266700"/>
          </a:xfrm>
          <a:prstGeom prst="actionButtonBackPreviou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1021126" y="5486963"/>
            <a:ext cx="304800" cy="261059"/>
          </a:xfrm>
          <a:prstGeom prst="actionButtonForwardNex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7736714" y="6425658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1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1234127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75894" y="5999942"/>
            <a:ext cx="69155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98841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782768" y="5962223"/>
            <a:ext cx="1140752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فصل اول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2532557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3837089" y="6420116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5155594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6446154" y="6420116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60904" y="299805"/>
            <a:ext cx="8260466" cy="482530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1"/>
            <a:endParaRPr lang="fa-I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000" dirty="0" smtClean="0">
                <a:cs typeface="B Nazanin" panose="00000400000000000000" pitchFamily="2" charset="-78"/>
              </a:rPr>
              <a:t>از </a:t>
            </a:r>
            <a:r>
              <a:rPr lang="fa-IR" sz="2000" dirty="0">
                <a:cs typeface="B Nazanin" panose="00000400000000000000" pitchFamily="2" charset="-78"/>
              </a:rPr>
              <a:t>سوی دیگر، ابتکارات سیاسی </a:t>
            </a:r>
            <a:r>
              <a:rPr lang="fa-IR" sz="2000" dirty="0" smtClean="0">
                <a:cs typeface="B Nazanin" panose="00000400000000000000" pitchFamily="2" charset="-78"/>
              </a:rPr>
              <a:t>به تدریج </a:t>
            </a:r>
            <a:r>
              <a:rPr lang="fa-IR" sz="2000" dirty="0">
                <a:cs typeface="B Nazanin" panose="00000400000000000000" pitchFamily="2" charset="-78"/>
              </a:rPr>
              <a:t>از </a:t>
            </a:r>
            <a:r>
              <a:rPr lang="fa-IR" sz="2000" dirty="0" smtClean="0">
                <a:cs typeface="B Nazanin" panose="00000400000000000000" pitchFamily="2" charset="-78"/>
              </a:rPr>
              <a:t>شرکت ها </a:t>
            </a:r>
            <a:r>
              <a:rPr lang="fa-IR" sz="2000" dirty="0">
                <a:cs typeface="B Nazanin" panose="00000400000000000000" pitchFamily="2" charset="-78"/>
              </a:rPr>
              <a:t>برای گذار به اصطلاحاً «انقلاب صنعتی چهارم» پشتیبانی کردند؛ اصطلاحی که به </a:t>
            </a:r>
            <a:r>
              <a:rPr lang="fa-IR" sz="2000" dirty="0" smtClean="0">
                <a:cs typeface="B Nazanin" panose="00000400000000000000" pitchFamily="2" charset="-78"/>
              </a:rPr>
              <a:t>دیجیتالی شدن </a:t>
            </a:r>
            <a:r>
              <a:rPr lang="fa-IR" sz="2000" dirty="0">
                <a:cs typeface="B Nazanin" panose="00000400000000000000" pitchFamily="2" charset="-78"/>
              </a:rPr>
              <a:t>فرایندهای تولید و گسترش هوش مصنوعی </a:t>
            </a:r>
            <a:r>
              <a:rPr lang="fa-IR" sz="2000" dirty="0" smtClean="0">
                <a:cs typeface="B Nazanin" panose="00000400000000000000" pitchFamily="2" charset="-78"/>
              </a:rPr>
              <a:t>به کار </a:t>
            </a:r>
            <a:r>
              <a:rPr lang="fa-IR" sz="2000" dirty="0">
                <a:cs typeface="B Nazanin" panose="00000400000000000000" pitchFamily="2" charset="-78"/>
              </a:rPr>
              <a:t>رفته در اشیاء اشاره دارد و شامل اینترنت اشیاء، هوش مصنوعی، روباتیک و رایانش ابری </a:t>
            </a:r>
            <a:r>
              <a:rPr lang="fa-IR" sz="2000" dirty="0" smtClean="0">
                <a:cs typeface="B Nazanin" panose="00000400000000000000" pitchFamily="2" charset="-78"/>
              </a:rPr>
              <a:t>می باشند</a:t>
            </a:r>
            <a:r>
              <a:rPr lang="fa-IR" sz="2000" dirty="0">
                <a:cs typeface="B Nazanin" panose="00000400000000000000" pitchFamily="2" charset="-78"/>
              </a:rPr>
              <a:t>. از همین رو، پژوهش کنونی بر آن است که </a:t>
            </a:r>
            <a:r>
              <a:rPr lang="fa-IR" sz="2000" dirty="0" smtClean="0">
                <a:cs typeface="B Nazanin" panose="00000400000000000000" pitchFamily="2" charset="-78"/>
              </a:rPr>
              <a:t>نوآوری های </a:t>
            </a:r>
            <a:r>
              <a:rPr lang="fa-IR" sz="2000" dirty="0">
                <a:cs typeface="B Nazanin" panose="00000400000000000000" pitchFamily="2" charset="-78"/>
              </a:rPr>
              <a:t>ارائه شده در </a:t>
            </a:r>
            <a:r>
              <a:rPr lang="fa-IR" sz="2000" dirty="0" smtClean="0">
                <a:cs typeface="B Nazanin" panose="00000400000000000000" pitchFamily="2" charset="-78"/>
              </a:rPr>
              <a:t>زمینه </a:t>
            </a:r>
            <a:r>
              <a:rPr lang="en-US" sz="2000" dirty="0">
                <a:cs typeface="B Nazanin" panose="00000400000000000000" pitchFamily="2" charset="-78"/>
              </a:rPr>
              <a:t>ERP</a:t>
            </a:r>
            <a:r>
              <a:rPr lang="fa-IR" sz="2000" dirty="0">
                <a:cs typeface="B Nazanin" panose="00000400000000000000" pitchFamily="2" charset="-78"/>
              </a:rPr>
              <a:t>ها را در بخش مبلمان چوبی ایتالیا و با تمرکز بر </a:t>
            </a:r>
            <a:r>
              <a:rPr lang="fa-IR" sz="2000" dirty="0" smtClean="0">
                <a:cs typeface="B Nazanin" panose="00000400000000000000" pitchFamily="2" charset="-78"/>
              </a:rPr>
              <a:t>مطالعه موردی</a:t>
            </a:r>
            <a:r>
              <a:rPr lang="en-US" sz="2000" dirty="0" smtClean="0">
                <a:cs typeface="B Nazanin" panose="00000400000000000000" pitchFamily="2" charset="-78"/>
              </a:rPr>
              <a:t>COSMOB </a:t>
            </a:r>
            <a:r>
              <a:rPr lang="fa-IR" sz="2000" dirty="0" smtClean="0">
                <a:cs typeface="B Nazanin" panose="00000400000000000000" pitchFamily="2" charset="-78"/>
              </a:rPr>
              <a:t> واکاوی </a:t>
            </a:r>
            <a:r>
              <a:rPr lang="fa-IR" sz="2000" dirty="0">
                <a:cs typeface="B Nazanin" panose="00000400000000000000" pitchFamily="2" charset="-78"/>
              </a:rPr>
              <a:t>کند و نیز بررسی نماید که چگونه این شرکت کوچک کوشیده تا با </a:t>
            </a:r>
            <a:r>
              <a:rPr lang="fa-IR" sz="2000" dirty="0" smtClean="0">
                <a:cs typeface="B Nazanin" panose="00000400000000000000" pitchFamily="2" charset="-78"/>
              </a:rPr>
              <a:t>بهره گیری </a:t>
            </a:r>
            <a:r>
              <a:rPr lang="fa-IR" sz="2000" dirty="0">
                <a:cs typeface="B Nazanin" panose="00000400000000000000" pitchFamily="2" charset="-78"/>
              </a:rPr>
              <a:t>از مزایای </a:t>
            </a:r>
            <a:r>
              <a:rPr lang="fa-IR" sz="2000" dirty="0" smtClean="0">
                <a:cs typeface="B Nazanin" panose="00000400000000000000" pitchFamily="2" charset="-78"/>
              </a:rPr>
              <a:t>فن آوری های </a:t>
            </a:r>
            <a:r>
              <a:rPr lang="fa-IR" sz="2000" dirty="0">
                <a:cs typeface="B Nazanin" panose="00000400000000000000" pitchFamily="2" charset="-78"/>
              </a:rPr>
              <a:t>دیجیتال نوین و برخورداری از امتیاز </a:t>
            </a:r>
            <a:r>
              <a:rPr lang="fa-IR" sz="2000" dirty="0" smtClean="0">
                <a:cs typeface="B Nazanin" panose="00000400000000000000" pitchFamily="2" charset="-78"/>
              </a:rPr>
              <a:t>آزمایشگاه های </a:t>
            </a:r>
            <a:r>
              <a:rPr lang="fa-IR" sz="2000" dirty="0">
                <a:cs typeface="B Nazanin" panose="00000400000000000000" pitchFamily="2" charset="-78"/>
              </a:rPr>
              <a:t>معتبر برای تأیید انطباق محصولات صنعت </a:t>
            </a:r>
            <a:r>
              <a:rPr lang="fa-IR" sz="2000" dirty="0" smtClean="0">
                <a:cs typeface="B Nazanin" panose="00000400000000000000" pitchFamily="2" charset="-78"/>
              </a:rPr>
              <a:t>مبلمان سازی</a:t>
            </a:r>
            <a:r>
              <a:rPr lang="fa-IR" sz="2000" dirty="0">
                <a:cs typeface="B Nazanin" panose="00000400000000000000" pitchFamily="2" charset="-78"/>
              </a:rPr>
              <a:t>، رقابت را حفظ کند.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cs typeface="B Nazanin" panose="00000400000000000000" pitchFamily="2" charset="-78"/>
              </a:rPr>
              <a:t>2</a:t>
            </a:r>
            <a:r>
              <a:rPr lang="en-US" sz="2400" dirty="0" smtClean="0">
                <a:cs typeface="B Nazanin" panose="00000400000000000000" pitchFamily="2" charset="-78"/>
              </a:rPr>
              <a:t>/</a:t>
            </a:r>
            <a:r>
              <a:rPr lang="fa-IR" sz="2400" dirty="0" smtClean="0">
                <a:cs typeface="B Nazanin" panose="00000400000000000000" pitchFamily="2" charset="-78"/>
              </a:rPr>
              <a:t>15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669495" y="5484142"/>
            <a:ext cx="330200" cy="266700"/>
          </a:xfrm>
          <a:prstGeom prst="actionButtonBackPreviou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1021126" y="5486963"/>
            <a:ext cx="304800" cy="261059"/>
          </a:xfrm>
          <a:prstGeom prst="actionButtonForwardNex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7736714" y="6425658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1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1234127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75894" y="5999942"/>
            <a:ext cx="69155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65897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1"/>
            <a:endParaRPr lang="fa-IR" sz="2800" dirty="0" smtClean="0"/>
          </a:p>
          <a:p>
            <a:pPr algn="ctr" rtl="1"/>
            <a:endParaRPr lang="fa-IR" sz="2800" dirty="0"/>
          </a:p>
          <a:p>
            <a:pPr algn="ctr" rtl="1"/>
            <a:endParaRPr lang="fa-IR" sz="2800" dirty="0" smtClean="0"/>
          </a:p>
          <a:p>
            <a:pPr algn="ctr" rtl="1"/>
            <a:r>
              <a:rPr lang="fa-IR" sz="2800" b="1" dirty="0" smtClean="0">
                <a:cs typeface="B Nazanin" panose="00000400000000000000" pitchFamily="2" charset="-78"/>
              </a:rPr>
              <a:t>لطفا </a:t>
            </a:r>
            <a:r>
              <a:rPr lang="fa-IR" sz="2800" b="1" dirty="0">
                <a:cs typeface="B Nazanin" panose="00000400000000000000" pitchFamily="2" charset="-78"/>
              </a:rPr>
              <a:t>توجه داشته </a:t>
            </a:r>
            <a:r>
              <a:rPr lang="fa-IR" sz="2800" b="1" dirty="0" smtClean="0">
                <a:cs typeface="B Nazanin" panose="00000400000000000000" pitchFamily="2" charset="-78"/>
              </a:rPr>
              <a:t>باشيد</a:t>
            </a:r>
          </a:p>
          <a:p>
            <a:pPr algn="ctr" rtl="1"/>
            <a:r>
              <a:rPr lang="fa-IR" sz="2800" dirty="0" smtClean="0">
                <a:cs typeface="B Nazanin" panose="00000400000000000000" pitchFamily="2" charset="-78"/>
              </a:rPr>
              <a:t>که </a:t>
            </a:r>
            <a:r>
              <a:rPr lang="fa-IR" sz="2800" dirty="0">
                <a:cs typeface="B Nazanin" panose="00000400000000000000" pitchFamily="2" charset="-78"/>
              </a:rPr>
              <a:t>اين فايل تنها بخشی از محصول بوده و صرفا جهت معرفی محصول </a:t>
            </a:r>
            <a:r>
              <a:rPr lang="fa-IR" sz="2800" dirty="0" smtClean="0">
                <a:cs typeface="B Nazanin" panose="00000400000000000000" pitchFamily="2" charset="-78"/>
              </a:rPr>
              <a:t>ميباشد</a:t>
            </a:r>
          </a:p>
          <a:p>
            <a:pPr algn="ctr" rtl="1"/>
            <a:r>
              <a:rPr lang="fa-IR" sz="2800" dirty="0" smtClean="0">
                <a:cs typeface="B Nazanin" panose="00000400000000000000" pitchFamily="2" charset="-78"/>
              </a:rPr>
              <a:t>برای </a:t>
            </a:r>
            <a:r>
              <a:rPr lang="fa-IR" sz="2800" dirty="0">
                <a:cs typeface="B Nazanin" panose="00000400000000000000" pitchFamily="2" charset="-78"/>
              </a:rPr>
              <a:t>خريداری و دانلود فايل کامل مقاله به زبان </a:t>
            </a:r>
            <a:r>
              <a:rPr lang="fa-IR" sz="2800" dirty="0" smtClean="0">
                <a:cs typeface="B Nazanin" panose="00000400000000000000" pitchFamily="2" charset="-78"/>
              </a:rPr>
              <a:t>فارسی</a:t>
            </a:r>
            <a:endParaRPr lang="en-US" sz="2800" dirty="0" smtClean="0">
              <a:cs typeface="B Nazanin" panose="00000400000000000000" pitchFamily="2" charset="-78"/>
            </a:endParaRPr>
          </a:p>
          <a:p>
            <a:pPr algn="ctr" rtl="1"/>
            <a:r>
              <a:rPr lang="fa-IR" sz="2800" dirty="0" smtClean="0">
                <a:cs typeface="B Nazanin" panose="00000400000000000000" pitchFamily="2" charset="-78"/>
              </a:rPr>
              <a:t>با </a:t>
            </a:r>
            <a:r>
              <a:rPr lang="fa-IR" sz="2800" dirty="0">
                <a:cs typeface="B Nazanin" panose="00000400000000000000" pitchFamily="2" charset="-78"/>
              </a:rPr>
              <a:t>فرمت پاورپوينت (با قابليت </a:t>
            </a:r>
            <a:r>
              <a:rPr lang="fa-IR" sz="2800" dirty="0" smtClean="0">
                <a:cs typeface="B Nazanin" panose="00000400000000000000" pitchFamily="2" charset="-78"/>
              </a:rPr>
              <a:t>ويرايش</a:t>
            </a:r>
            <a:r>
              <a:rPr lang="en-US" sz="2800" dirty="0" smtClean="0">
                <a:cs typeface="B Nazanin" panose="00000400000000000000" pitchFamily="2" charset="-78"/>
              </a:rPr>
              <a:t>(</a:t>
            </a:r>
            <a:endParaRPr lang="fa-IR" sz="2800" dirty="0" smtClean="0">
              <a:cs typeface="B Nazanin" panose="00000400000000000000" pitchFamily="2" charset="-78"/>
            </a:endParaRPr>
          </a:p>
          <a:p>
            <a:pPr algn="ctr" rtl="1"/>
            <a:r>
              <a:rPr lang="fa-IR" sz="2800" dirty="0" smtClean="0">
                <a:solidFill>
                  <a:srgbClr val="FF0000"/>
                </a:solidFill>
                <a:cs typeface="B Nazanin" panose="00000400000000000000" pitchFamily="2" charset="-78"/>
                <a:hlinkClick r:id="rId2"/>
              </a:rPr>
              <a:t>اينجا </a:t>
            </a:r>
            <a:r>
              <a:rPr lang="fa-IR" sz="2800" dirty="0">
                <a:cs typeface="B Nazanin" panose="00000400000000000000" pitchFamily="2" charset="-78"/>
              </a:rPr>
              <a:t>کليک </a:t>
            </a:r>
            <a:r>
              <a:rPr lang="fa-IR" sz="2800" dirty="0" smtClean="0">
                <a:cs typeface="B Nazanin" panose="00000400000000000000" pitchFamily="2" charset="-78"/>
              </a:rPr>
              <a:t>نماييد.</a:t>
            </a:r>
          </a:p>
          <a:p>
            <a:pPr algn="ctr" rtl="1"/>
            <a:r>
              <a:rPr lang="fa-IR" sz="2800" dirty="0" smtClean="0">
                <a:cs typeface="B Nazanin" panose="00000400000000000000" pitchFamily="2" charset="-78"/>
              </a:rPr>
              <a:t>فروشگاه </a:t>
            </a:r>
            <a:r>
              <a:rPr lang="fa-IR" sz="2800" dirty="0">
                <a:cs typeface="B Nazanin" panose="00000400000000000000" pitchFamily="2" charset="-78"/>
              </a:rPr>
              <a:t>اينترنتی ايران </a:t>
            </a:r>
            <a:r>
              <a:rPr lang="fa-IR" sz="2800" dirty="0" smtClean="0">
                <a:cs typeface="B Nazanin" panose="00000400000000000000" pitchFamily="2" charset="-78"/>
              </a:rPr>
              <a:t>عرضه </a:t>
            </a:r>
            <a:r>
              <a:rPr lang="en-US" sz="2800" dirty="0" smtClean="0"/>
              <a:t>www.iranarze.ir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ction Button: Back or Previous 24">
            <a:hlinkClick r:id="" action="ppaction://hlinkshowjump?jump=previousslide" highlightClick="1"/>
          </p:cNvPr>
          <p:cNvSpPr/>
          <p:nvPr/>
        </p:nvSpPr>
        <p:spPr>
          <a:xfrm>
            <a:off x="669495" y="5484142"/>
            <a:ext cx="330200" cy="266700"/>
          </a:xfrm>
          <a:prstGeom prst="actionButtonBackPreviou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106325" y="5866681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ounded Rectangle 26"/>
          <p:cNvSpPr/>
          <p:nvPr/>
        </p:nvSpPr>
        <p:spPr>
          <a:xfrm>
            <a:off x="1445348" y="638727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5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2963748" y="638727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4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4482148" y="638727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3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6000548" y="638727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2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7518948" y="6390937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339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317</Words>
  <Application>Microsoft Office PowerPoint</Application>
  <PresentationFormat>On-screen Show (4:3)</PresentationFormat>
  <Paragraphs>32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B Nazanin</vt:lpstr>
      <vt:lpstr>Calibri</vt:lpstr>
      <vt:lpstr>Calibri Light</vt:lpstr>
      <vt:lpstr>7_Office Theme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2021-11-13T09:44:42Z</dcterms:modified>
</cp:coreProperties>
</file>