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11/7/2021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smtClean="0">
                <a:cs typeface="B Nazanin" panose="00000400000000000000" pitchFamily="2" charset="-78"/>
              </a:rPr>
              <a:t>عنوان:</a:t>
            </a:r>
            <a:r>
              <a:rPr lang="en-US" sz="3200" b="1" smtClean="0">
                <a:cs typeface="B Nazanin" panose="00000400000000000000" pitchFamily="2" charset="-78"/>
              </a:rPr>
              <a:t> </a:t>
            </a:r>
            <a:r>
              <a:rPr lang="fa-IR" sz="3200" b="1" dirty="0" smtClean="0">
                <a:cs typeface="B Nazanin" panose="00000400000000000000" pitchFamily="2" charset="-78"/>
              </a:rPr>
              <a:t>پیوند </a:t>
            </a:r>
            <a:r>
              <a:rPr lang="fa-IR" sz="3200" b="1" dirty="0">
                <a:cs typeface="B Nazanin" panose="00000400000000000000" pitchFamily="2" charset="-78"/>
              </a:rPr>
              <a:t>نامطمئن بین اینترنت اشیا و بلاک چین در زنجیره های تامین مواد غذایی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 و تحقیقات پیشین</a:t>
            </a:r>
          </a:p>
          <a:p>
            <a:pPr algn="ctr" rtl="1"/>
            <a:endParaRPr lang="fa-IR" sz="10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endParaRPr lang="fa-IR" sz="11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زنجیره </a:t>
            </a:r>
            <a:r>
              <a:rPr lang="fa-IR" sz="2000" dirty="0">
                <a:cs typeface="B Nazanin" panose="00000400000000000000" pitchFamily="2" charset="-78"/>
              </a:rPr>
              <a:t>های تامین مواد غذایی، به تحقیقاتی در مورد بهبود قابلیت ردیابی و منبع مواد غذایی با یکپارچگی اینترنت اشیا و بلاکچین توجه کرده اند. در حالی که این تحقیقات، معماری جفتسازی و مدلهای تحلیل را برای نشان دادن شایستگی یکپارچه سازی پیشنهاد کرده اند، بررسی های نظری لازم هستند که به توضیح چگونگی پیوند این دو فناوری می پردازند</a:t>
            </a:r>
            <a:r>
              <a:rPr lang="fa-IR" sz="2000" dirty="0" smtClean="0">
                <a:cs typeface="B Nazanin" panose="00000400000000000000" pitchFamily="2" charset="-78"/>
              </a:rPr>
              <a:t>. پروژه </a:t>
            </a:r>
            <a:r>
              <a:rPr lang="fa-IR" sz="2000" dirty="0">
                <a:cs typeface="B Nazanin" panose="00000400000000000000" pitchFamily="2" charset="-78"/>
              </a:rPr>
              <a:t>های زنجیره تامین مواد غذایی موجود مبتنی بر بلاک چین عمدات بر قابلیت ردیابی مواد غذایی تمرکز می کنند. این پروژه ها در جستجوی ارائه چیزی شبیه به حقیقت مطلق هستند. اگر اینترنت اشیا بعنوان ابزار جمع آوری داده ها و بلاک چین برای ذخیره داده های توزیع شده استفاده شود، این موضوع ثابت نمی کند که خود آیتم مواد غذایی هر یک از ویژگی های ادعا شده توسط داده ها را داشته </a:t>
            </a:r>
            <a:r>
              <a:rPr lang="fa-IR" sz="2000" dirty="0" smtClean="0">
                <a:cs typeface="B Nazanin" panose="00000400000000000000" pitchFamily="2" charset="-78"/>
              </a:rPr>
              <a:t>باشد.</a:t>
            </a: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a:t>
            </a:r>
            <a:r>
              <a:rPr lang="en-US" sz="2400" dirty="0" smtClean="0">
                <a:cs typeface="B Nazanin" panose="00000400000000000000" pitchFamily="2" charset="-78"/>
              </a:rPr>
              <a:t>/</a:t>
            </a:r>
            <a:r>
              <a:rPr lang="fa-IR" sz="2400" dirty="0" smtClean="0">
                <a:cs typeface="B Nazanin" panose="00000400000000000000" pitchFamily="2" charset="-78"/>
              </a:rPr>
              <a:t>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smtClean="0">
                <a:solidFill>
                  <a:schemeClr val="bg1"/>
                </a:solidFill>
                <a:effectLst>
                  <a:outerShdw blurRad="38100" dist="38100" dir="2700000" algn="tl">
                    <a:srgbClr val="000000">
                      <a:alpha val="43137"/>
                    </a:srgbClr>
                  </a:outerShdw>
                </a:effectLst>
                <a:cs typeface="B Nazanin" panose="00000400000000000000" pitchFamily="2" charset="-78"/>
              </a:rPr>
              <a:t>مقدمه </a:t>
            </a:r>
            <a:r>
              <a:rPr lang="fa-IR" b="1" dirty="0">
                <a:solidFill>
                  <a:schemeClr val="bg1"/>
                </a:solidFill>
                <a:effectLst>
                  <a:outerShdw blurRad="38100" dist="38100" dir="2700000" algn="tl">
                    <a:srgbClr val="000000">
                      <a:alpha val="43137"/>
                    </a:srgbClr>
                  </a:outerShdw>
                </a:effectLst>
                <a:cs typeface="B Nazanin" panose="00000400000000000000" pitchFamily="2" charset="-78"/>
              </a:rPr>
              <a:t>و تحقیقات پیشین</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smtClean="0">
                <a:cs typeface="B Nazanin" panose="00000400000000000000" pitchFamily="2" charset="-78"/>
              </a:rPr>
              <a:t>مشکلات </a:t>
            </a:r>
            <a:r>
              <a:rPr lang="fa-IR" sz="2000" dirty="0">
                <a:cs typeface="B Nazanin" panose="00000400000000000000" pitchFamily="2" charset="-78"/>
              </a:rPr>
              <a:t>امنیتی ششناخته شده ای که درباره اینترنت اشیا وجود دارد، معیوب شدن دستگاه های اینترنت اشیا است، یا اینکه ممکن است ارتباطات رهگیری شوند. ممکن است که داده های بلاک چین تغییرناپذیر باشند، یعنی داده های بیهوده بسیار امنی باشند</a:t>
            </a:r>
            <a:r>
              <a:rPr lang="fa-IR" sz="2000" dirty="0" smtClean="0">
                <a:cs typeface="B Nazanin" panose="00000400000000000000" pitchFamily="2" charset="-78"/>
              </a:rPr>
              <a:t>. </a:t>
            </a:r>
          </a:p>
          <a:p>
            <a:pPr algn="just" rtl="1">
              <a:lnSpc>
                <a:spcPct val="150000"/>
              </a:lnSpc>
            </a:pPr>
            <a:r>
              <a:rPr lang="fa-IR" sz="2000" dirty="0">
                <a:cs typeface="B Nazanin" panose="00000400000000000000" pitchFamily="2" charset="-78"/>
              </a:rPr>
              <a:t>این مقاله بر جنبه مرتبط خواص برای پیوند داده های نامطمئن بین بلاک چین و اینترنت اشیا تمرکز می کند. این تحقیق درباره یک پروژه 2 ساله 1.5 میلیون دلاری است که درباره یکپارچگی اینترنت اشیا و بلاک چین برای ردیابی و محافظت از اصالت گوشت گاو استرالیایی در بازار چین است. قبل از ویروس کرونا، استرالیا تا 80% کل تولید گوشت گاو را صادر می کرد. با افزایش تقاضا از سوی بازارهایی مانند چین، فشار زیادی بر ظرفیت تولید وارد شد، این موضوع باعث ایجاد تقلب در  بازار مواد غذایی شد.  اهمیت پروژه ما برای بررسی پتانسیل اینترنت اشیا </a:t>
            </a:r>
            <a:r>
              <a:rPr lang="fa-IR" sz="2000" dirty="0" smtClean="0">
                <a:cs typeface="B Nazanin" panose="00000400000000000000" pitchFamily="2" charset="-78"/>
              </a:rPr>
              <a:t>و</a:t>
            </a:r>
            <a:r>
              <a:rPr lang="en-US" sz="2000" dirty="0" smtClean="0">
                <a:cs typeface="B Nazanin" panose="00000400000000000000" pitchFamily="2" charset="-78"/>
              </a:rPr>
              <a:t>DLT </a:t>
            </a:r>
            <a:r>
              <a:rPr lang="fa-IR" sz="2000" dirty="0" smtClean="0">
                <a:cs typeface="B Nazanin" panose="00000400000000000000" pitchFamily="2" charset="-78"/>
              </a:rPr>
              <a:t> برای </a:t>
            </a:r>
            <a:r>
              <a:rPr lang="fa-IR" sz="2000" dirty="0">
                <a:cs typeface="B Nazanin" panose="00000400000000000000" pitchFamily="2" charset="-78"/>
              </a:rPr>
              <a:t>بازسازی زنجیره های تامین گوشت گاو استرالیا به چین است. </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a:t>
            </a:r>
            <a:r>
              <a:rPr lang="en-US" sz="2400" dirty="0" smtClean="0">
                <a:cs typeface="B Nazanin" panose="00000400000000000000" pitchFamily="2" charset="-78"/>
              </a:rPr>
              <a:t>/</a:t>
            </a:r>
            <a:r>
              <a:rPr lang="fa-IR" sz="2400" dirty="0">
                <a:cs typeface="B Nazanin" panose="00000400000000000000" pitchFamily="2" charset="-78"/>
              </a:rPr>
              <a:t>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smtClean="0">
                <a:solidFill>
                  <a:schemeClr val="bg1"/>
                </a:solidFill>
                <a:effectLst>
                  <a:outerShdw blurRad="38100" dist="38100" dir="2700000" algn="tl">
                    <a:srgbClr val="000000">
                      <a:alpha val="43137"/>
                    </a:srgbClr>
                  </a:outerShdw>
                </a:effectLst>
                <a:cs typeface="B Nazanin" panose="00000400000000000000" pitchFamily="2" charset="-78"/>
              </a:rPr>
              <a:t>مقدمه </a:t>
            </a:r>
            <a:r>
              <a:rPr lang="fa-IR" b="1" dirty="0">
                <a:solidFill>
                  <a:schemeClr val="bg1"/>
                </a:solidFill>
                <a:effectLst>
                  <a:outerShdw blurRad="38100" dist="38100" dir="2700000" algn="tl">
                    <a:srgbClr val="000000">
                      <a:alpha val="43137"/>
                    </a:srgbClr>
                  </a:outerShdw>
                </a:effectLst>
                <a:cs typeface="B Nazanin" panose="00000400000000000000" pitchFamily="2" charset="-78"/>
              </a:rPr>
              <a:t>و تحقیقات پیشین</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88683794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در </a:t>
            </a:r>
            <a:r>
              <a:rPr lang="fa-IR" sz="2000" dirty="0">
                <a:cs typeface="B Nazanin" panose="00000400000000000000" pitchFamily="2" charset="-78"/>
              </a:rPr>
              <a:t>این مقاله سه موضوع مهم را بررسی می کنیم. موضوع اول، اینکه چگونه اینترنت اشیا و بلاک چین مشکلات مربوط به منبع و یکپارچگی داده ها را برطرف می کنند، دوم، یک چارچوب مبتنی بر طراحی ایجاد می کنیم که برای هدایت توسعه پروژه زنجیره تامین مواد غذایی به صورت یکپارچگی خاص از اینترنت اشیا و بلاک چین در یک زمینه خاص از زنجیره تامین مواد غذایی استفاده می شود. سوم، نشان می دهیم که چگونه معرفی دانش مشترک می تواند هویت اوراکل و شیوه های اعتبار داده ها را به جای جستجوی حقیقت مطلق و اقتصادهای کریپتو تغییر دهد.</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a:t>
            </a:r>
            <a:r>
              <a:rPr lang="en-US" sz="2400" dirty="0" smtClean="0">
                <a:cs typeface="B Nazanin" panose="00000400000000000000" pitchFamily="2" charset="-78"/>
              </a:rPr>
              <a:t>/</a:t>
            </a:r>
            <a:r>
              <a:rPr lang="fa-IR" sz="2400" dirty="0">
                <a:cs typeface="B Nazanin" panose="00000400000000000000" pitchFamily="2" charset="-78"/>
              </a:rPr>
              <a:t>20</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b="1" dirty="0">
                <a:solidFill>
                  <a:schemeClr val="bg1"/>
                </a:solidFill>
                <a:effectLst>
                  <a:outerShdw blurRad="38100" dist="38100" dir="2700000" algn="tl">
                    <a:srgbClr val="000000">
                      <a:alpha val="43137"/>
                    </a:srgbClr>
                  </a:outerShdw>
                </a:effectLst>
                <a:cs typeface="B Nazanin" panose="00000400000000000000" pitchFamily="2" charset="-78"/>
              </a:rPr>
              <a:t>مقدمه و تحقیقات پیشین</a:t>
            </a:r>
            <a:endParaRPr lang="en-US"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5175435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206288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533</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2021-11-07T06:17:18Z</dcterms:modified>
</cp:coreProperties>
</file>