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07" r:id="rId6"/>
    <p:sldId id="32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10/30/2021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یادگیری شمارش دقیق و برآورد تقریبی در مدلهای شبکه عصبی عمیق</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1/27</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a:t>
            </a:r>
            <a:endParaRPr lang="en-US"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12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برای تعیین اندازه مجموعه های بزرگی از آیتم ها، شمارش تنها روش دقیق است. برای مجموعه های کوچکتر از پنج می توانیم از سابتایزینگ برای تعیین اندازه استفاده کنیم. بیشتر از محدوده سابتایزینگ می توانیم قضاوت تقریبی درباره تکثر یک مجموعه واحد از آیتم ها و اندازه نسبی دو مجموعه از آیتم ها داشته باشیم. از طریق آزمایشات فیزیولوژی عصبی و مدلسازی مفهومی می توان فهم اعداد تقریبی را درک کرد.</a:t>
            </a:r>
          </a:p>
          <a:p>
            <a:pPr algn="just" rtl="1">
              <a:lnSpc>
                <a:spcPct val="150000"/>
              </a:lnSpc>
            </a:pPr>
            <a:r>
              <a:rPr lang="fa-IR" sz="2000" dirty="0">
                <a:cs typeface="B Nazanin" panose="00000400000000000000" pitchFamily="2" charset="-78"/>
              </a:rPr>
              <a:t>درک اعداد طبیعی و حساب نیاز به مفهوم تکثر دقیق و ارتباط تکثر دقیق برای برچسب های عدد-کلمه دارد. یک سیستم نشان دهنده تکثر گسسته باید مجاز باشد که این موارد را انجام دهد (۱) ایجاد تناظر یک به یک بین تکثر و اشیا، (۲) تمایز تبدیل هایی تغییرناپذیر نسبت به تکثر. مثالی از سیستم بازنمایی که این نیازها را برآورده می کند، «کد بزرگی»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2/27</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a:t>
            </a:r>
            <a:endParaRPr lang="en-US"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endParaRPr lang="fa-IR" sz="12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استفاده از این بازنمایی تکثر، یک مدل شبکه ای فعال می شود که با قانون یادگیری هبیان یک-شاتی آموزش داده شده تا قضاوت های اعداد دقیق را درباره دو مجموعه بزرگتر انجام دهد. </a:t>
            </a:r>
          </a:p>
          <a:p>
            <a:pPr algn="just" rtl="1">
              <a:lnSpc>
                <a:spcPct val="150000"/>
              </a:lnSpc>
            </a:pPr>
            <a:r>
              <a:rPr lang="fa-IR" sz="2000" dirty="0">
                <a:cs typeface="B Nazanin" panose="00000400000000000000" pitchFamily="2" charset="-78"/>
              </a:rPr>
              <a:t>در حال حاضر، مدلهای شبکه عصبی عمیق که در تصاویر الگو-نقطه ای دوبعدی آموزش دیدند، مکانیسم های احتمالی زیربنایی درک اعداد تقریبی را مشخص کرده اند. برخی از تحقیقات هم از استراتژی مبتنی بر شبکه های باور </a:t>
            </a:r>
            <a:r>
              <a:rPr lang="fa-IR" sz="2000" dirty="0" smtClean="0">
                <a:cs typeface="B Nazanin" panose="00000400000000000000" pitchFamily="2" charset="-78"/>
              </a:rPr>
              <a:t>عمیق</a:t>
            </a:r>
            <a:r>
              <a:rPr lang="en-US" sz="2000" dirty="0" smtClean="0">
                <a:cs typeface="B Nazanin" panose="00000400000000000000" pitchFamily="2" charset="-78"/>
              </a:rPr>
              <a:t>(DBN</a:t>
            </a:r>
            <a:r>
              <a:rPr lang="en-US" sz="2000" dirty="0">
                <a:cs typeface="B Nazanin" panose="00000400000000000000" pitchFamily="2" charset="-78"/>
              </a:rPr>
              <a:t>) </a:t>
            </a:r>
            <a:r>
              <a:rPr lang="fa-IR" sz="2000" dirty="0" smtClean="0">
                <a:cs typeface="B Nazanin" panose="00000400000000000000" pitchFamily="2" charset="-78"/>
              </a:rPr>
              <a:t> استفاده </a:t>
            </a:r>
            <a:r>
              <a:rPr lang="fa-IR" sz="2000" dirty="0">
                <a:cs typeface="B Nazanin" panose="00000400000000000000" pitchFamily="2" charset="-78"/>
              </a:rPr>
              <a:t>کرده اند. تحقیقات دیگر نشان داده اند که حساسیت تقریبی برای تکثر نیز می تواند در شبکه های عصبی آموزش دیده با یادگیری نظارت شده یا بعنوان نتیجه طبقه بندی تصاویر الگو-نقطه یا بعنوان محصول جانبی طبقه بندی اشیا در صحنه های طبیعی ایجاد شود. تمام مدلهای شبکه های عمیق در طراحی معماری، خط مشی یادگیری، هدف یادگیری و داده های ورودی متفاوت بودند.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4230280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روش ها</a:t>
            </a:r>
            <a:endParaRPr lang="en-US"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روش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ما از یک </a:t>
            </a:r>
            <a:r>
              <a:rPr lang="fa-IR" sz="2000" dirty="0" smtClean="0">
                <a:cs typeface="B Nazanin" panose="00000400000000000000" pitchFamily="2" charset="-78"/>
              </a:rPr>
              <a:t>معماری</a:t>
            </a:r>
            <a:r>
              <a:rPr lang="en-US" sz="2000" dirty="0" smtClean="0">
                <a:cs typeface="B Nazanin" panose="00000400000000000000" pitchFamily="2" charset="-78"/>
              </a:rPr>
              <a:t>HCNN </a:t>
            </a:r>
            <a:r>
              <a:rPr lang="fa-IR" sz="2000" dirty="0" smtClean="0">
                <a:cs typeface="B Nazanin" panose="00000400000000000000" pitchFamily="2" charset="-78"/>
              </a:rPr>
              <a:t> نظارت </a:t>
            </a:r>
            <a:r>
              <a:rPr lang="fa-IR" sz="2000" dirty="0">
                <a:cs typeface="B Nazanin" panose="00000400000000000000" pitchFamily="2" charset="-78"/>
              </a:rPr>
              <a:t>شده مشابه با معماری موجود در تحقیقات نصر و همکاران استفاده کردیم که </a:t>
            </a:r>
            <a:r>
              <a:rPr lang="en-US" sz="2000" dirty="0">
                <a:cs typeface="B Nazanin" panose="00000400000000000000" pitchFamily="2" charset="-78"/>
              </a:rPr>
              <a:t>HCNN، </a:t>
            </a:r>
            <a:r>
              <a:rPr lang="fa-IR" sz="2000" dirty="0">
                <a:cs typeface="B Nazanin" panose="00000400000000000000" pitchFamily="2" charset="-78"/>
              </a:rPr>
              <a:t>یک معماری شبکه استاندارد پیشخور برای طبقه بندی تصاویر است. وزن های مدل از طریق الگوریتم یادگیری پس از انتشار بروزرسانی می شوند. جستجو برای تقریب های واقعی بیولوژیکی برای الگوریتم های پس انتشار و یادگیری نظارت شده جایگزین ادامه دارد. </a:t>
            </a:r>
          </a:p>
          <a:p>
            <a:pPr algn="just" rtl="1">
              <a:lnSpc>
                <a:spcPct val="150000"/>
              </a:lnSpc>
            </a:pPr>
            <a:r>
              <a:rPr lang="en-US" sz="2000" dirty="0" smtClean="0">
                <a:cs typeface="B Nazanin" panose="00000400000000000000" pitchFamily="2" charset="-78"/>
              </a:rPr>
              <a:t>HCNN</a:t>
            </a:r>
            <a:r>
              <a:rPr lang="fa-IR" sz="2000" dirty="0" smtClean="0">
                <a:cs typeface="B Nazanin" panose="00000400000000000000" pitchFamily="2" charset="-78"/>
              </a:rPr>
              <a:t> شامل </a:t>
            </a:r>
            <a:r>
              <a:rPr lang="fa-IR" sz="2000" dirty="0">
                <a:cs typeface="B Nazanin" panose="00000400000000000000" pitchFamily="2" charset="-78"/>
              </a:rPr>
              <a:t>لایه های متناوب کانولوشن و عملیات پولینگ و مسئول استخراج ویژگی های بصری بود. سپس، ویژگی های استخراج شده به لایه طبقه بندی شبکه منتقل شدند که احتمالات برچسب تکثر را از طریق یک تابع </a:t>
            </a:r>
            <a:r>
              <a:rPr lang="fa-IR" sz="2000" dirty="0" smtClean="0">
                <a:cs typeface="B Nazanin" panose="00000400000000000000" pitchFamily="2" charset="-78"/>
              </a:rPr>
              <a:t>فعالسازی</a:t>
            </a:r>
            <a:r>
              <a:rPr lang="en-US" sz="2000" dirty="0" err="1" smtClean="0">
                <a:cs typeface="B Nazanin" panose="00000400000000000000" pitchFamily="2" charset="-78"/>
              </a:rPr>
              <a:t>softmax</a:t>
            </a:r>
            <a:r>
              <a:rPr lang="en-US" sz="2000" dirty="0" smtClean="0">
                <a:cs typeface="B Nazanin" panose="00000400000000000000" pitchFamily="2" charset="-78"/>
              </a:rPr>
              <a:t> </a:t>
            </a:r>
            <a:r>
              <a:rPr lang="fa-IR" sz="2000" dirty="0" smtClean="0">
                <a:cs typeface="B Nazanin" panose="00000400000000000000" pitchFamily="2" charset="-78"/>
              </a:rPr>
              <a:t> ایجاد </a:t>
            </a:r>
            <a:r>
              <a:rPr lang="fa-IR" sz="2000" dirty="0">
                <a:cs typeface="B Nazanin" panose="00000400000000000000" pitchFamily="2" charset="-78"/>
              </a:rPr>
              <a:t>کرد.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9" name="Action Button: Custom 18">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3/27</a:t>
            </a:r>
            <a:endParaRPr lang="en-US" sz="2400" dirty="0">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روش ها</a:t>
            </a:r>
            <a:endParaRPr lang="en-US"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9" name="Action Button: Custom 18">
            <a:hlinkClick r:id="" action="ppaction://noaction" highlightClick="1"/>
          </p:cNvPr>
          <p:cNvSpPr/>
          <p:nvPr/>
        </p:nvSpPr>
        <p:spPr>
          <a:xfrm>
            <a:off x="7782768" y="5264448"/>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4/27</a:t>
            </a:r>
            <a:endParaRPr lang="en-US" sz="2400" dirty="0">
              <a:cs typeface="B Nazanin" panose="00000400000000000000" pitchFamily="2" charset="-78"/>
            </a:endParaRPr>
          </a:p>
        </p:txBody>
      </p:sp>
      <p:pic>
        <p:nvPicPr>
          <p:cNvPr id="22" name="Picture 21"/>
          <p:cNvPicPr/>
          <p:nvPr/>
        </p:nvPicPr>
        <p:blipFill>
          <a:blip r:embed="rId3"/>
          <a:stretch>
            <a:fillRect/>
          </a:stretch>
        </p:blipFill>
        <p:spPr>
          <a:xfrm>
            <a:off x="1802674" y="609601"/>
            <a:ext cx="5506791" cy="4206972"/>
          </a:xfrm>
          <a:prstGeom prst="rect">
            <a:avLst/>
          </a:prstGeom>
        </p:spPr>
      </p:pic>
    </p:spTree>
    <p:extLst>
      <p:ext uri="{BB962C8B-B14F-4D97-AF65-F5344CB8AC3E}">
        <p14:creationId xmlns:p14="http://schemas.microsoft.com/office/powerpoint/2010/main" val="10071967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2697449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515</Words>
  <Application>Microsoft Office PowerPoint</Application>
  <PresentationFormat>On-screen Show (4:3)</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2021-10-30T11:00:56Z</dcterms:modified>
</cp:coreProperties>
</file>