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10/26/2021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10/26/2021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10/26/2021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10/26/2021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smtClean="0">
                <a:cs typeface="B Nazanin" panose="00000400000000000000" pitchFamily="2" charset="-78"/>
              </a:rPr>
              <a:t>عنوان: </a:t>
            </a:r>
            <a:r>
              <a:rPr lang="fa-IR" sz="3200" b="1" dirty="0">
                <a:cs typeface="B Nazanin" panose="00000400000000000000" pitchFamily="2" charset="-78"/>
              </a:rPr>
              <a:t>منابع انسانی سبز برای توسعه پایدار</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endParaRPr lang="fa-IR" sz="2000" b="1"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محیط </a:t>
            </a:r>
            <a:r>
              <a:rPr lang="fa-IR" sz="2000" dirty="0">
                <a:cs typeface="B Nazanin" panose="00000400000000000000" pitchFamily="2" charset="-78"/>
              </a:rPr>
              <a:t>زیست نقش مهمی در زندگی انسان ها دارد. انقلاب صنعتی که در اواسط دهه 1700 آغاز شد، تغییراتی را در سبک زندگی انسان ها ایجاد کرد. این تغییرات آسیب فراوانی به محیط زیست وارد کرده است. آلودگی هوا، آلودگی آب، آلودگی خاک و تخریب زیستگاه مهم ترین آسیب هایی است که توسعه صنعتی به محیط زیست وارد کرده است. اما امروزه در سطح جهانی توجه خاصی به محیط زیست شده که این مسئله منجر به یک کلمه نوظهوری به نام "مدیریت منابع انسانی سبز" شده است. توجه به محیط زیست باعث شده است قوانین و مقررات متعددی به وجود آید تا تاثیر فعالیت های انسانی بر محیط زیست تنظیم شود. خلاصه ای از برخی از طرح های مرتبط را می توان به شرح زیر بیان کرد.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عنوان فصل : مقدمه</a:t>
            </a:r>
            <a:endParaRPr lang="en-US" dirty="0">
              <a:solidFill>
                <a:schemeClr val="bg1"/>
              </a:solidFill>
            </a:endParaRPr>
          </a:p>
        </p:txBody>
      </p:sp>
      <p:sp>
        <p:nvSpPr>
          <p:cNvPr id="18" name="Action Button: Custom 17">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a:t>
            </a:r>
            <a:r>
              <a:rPr lang="en-US" sz="2400" dirty="0" smtClean="0">
                <a:cs typeface="B Nazanin" panose="00000400000000000000" pitchFamily="2" charset="-78"/>
              </a:rPr>
              <a:t>/</a:t>
            </a:r>
            <a:r>
              <a:rPr lang="fa-IR" sz="2400" dirty="0" smtClean="0">
                <a:cs typeface="B Nazanin" panose="00000400000000000000" pitchFamily="2" charset="-78"/>
              </a:rPr>
              <a:t>12</a:t>
            </a:r>
            <a:endParaRPr lang="en-US" dirty="0">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000" b="1" dirty="0">
                <a:effectLst>
                  <a:outerShdw blurRad="38100" dist="38100" dir="2700000" algn="tl">
                    <a:srgbClr val="000000">
                      <a:alpha val="43137"/>
                    </a:srgbClr>
                  </a:outerShdw>
                </a:effectLst>
                <a:cs typeface="B Nazanin" panose="00000400000000000000" pitchFamily="2" charset="-78"/>
              </a:rPr>
              <a:t>خلاصه ای از بیانیه های مهم زیست محیطی</a:t>
            </a:r>
            <a:endParaRPr lang="en-US" sz="2000" b="1" dirty="0">
              <a:effectLst>
                <a:outerShdw blurRad="38100" dist="38100" dir="2700000" algn="tl">
                  <a:srgbClr val="000000">
                    <a:alpha val="43137"/>
                  </a:srgbClr>
                </a:outerShdw>
              </a:effectLst>
              <a:cs typeface="B Nazanin" panose="00000400000000000000" pitchFamily="2" charset="-78"/>
            </a:endParaRPr>
          </a:p>
          <a:p>
            <a:pPr algn="just" rtl="1"/>
            <a:endParaRPr lang="fa-IR" sz="2000" b="1"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عنوان فصل : مقدمه</a:t>
            </a:r>
            <a:endParaRPr lang="en-US"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448838818"/>
              </p:ext>
            </p:extLst>
          </p:nvPr>
        </p:nvGraphicFramePr>
        <p:xfrm>
          <a:off x="873933" y="977384"/>
          <a:ext cx="7434407" cy="3470148"/>
        </p:xfrm>
        <a:graphic>
          <a:graphicData uri="http://schemas.openxmlformats.org/drawingml/2006/table">
            <a:tbl>
              <a:tblPr rtl="1" firstRow="1" firstCol="1" bandRow="1">
                <a:tableStyleId>{5940675A-B579-460E-94D1-54222C63F5DA}</a:tableStyleId>
              </a:tblPr>
              <a:tblGrid>
                <a:gridCol w="1910746">
                  <a:extLst>
                    <a:ext uri="{9D8B030D-6E8A-4147-A177-3AD203B41FA5}">
                      <a16:colId xmlns:a16="http://schemas.microsoft.com/office/drawing/2014/main" val="3103194844"/>
                    </a:ext>
                  </a:extLst>
                </a:gridCol>
                <a:gridCol w="5523661">
                  <a:extLst>
                    <a:ext uri="{9D8B030D-6E8A-4147-A177-3AD203B41FA5}">
                      <a16:colId xmlns:a16="http://schemas.microsoft.com/office/drawing/2014/main" val="1141182201"/>
                    </a:ext>
                  </a:extLst>
                </a:gridCol>
              </a:tblGrid>
              <a:tr h="0">
                <a:tc>
                  <a:txBody>
                    <a:bodyPr/>
                    <a:lstStyle/>
                    <a:p>
                      <a:pPr algn="just" rtl="1">
                        <a:lnSpc>
                          <a:spcPct val="115000"/>
                        </a:lnSpc>
                        <a:spcAft>
                          <a:spcPts val="0"/>
                        </a:spcAft>
                      </a:pPr>
                      <a:r>
                        <a:rPr lang="fa-IR" sz="1800" dirty="0">
                          <a:effectLst/>
                          <a:cs typeface="B Nazanin" panose="00000400000000000000" pitchFamily="2" charset="-78"/>
                        </a:rPr>
                        <a:t>کنوانسیون رامسر، 1971</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0"/>
                        </a:spcAft>
                      </a:pPr>
                      <a:r>
                        <a:rPr lang="fa-IR" sz="1800" dirty="0">
                          <a:effectLst/>
                          <a:cs typeface="B Nazanin" panose="00000400000000000000" pitchFamily="2" charset="-78"/>
                        </a:rPr>
                        <a:t>حفاظت و بهره‌ </a:t>
                      </a:r>
                      <a:r>
                        <a:rPr lang="fa-IR" sz="1800" dirty="0" smtClean="0">
                          <a:effectLst/>
                          <a:cs typeface="B Nazanin" panose="00000400000000000000" pitchFamily="2" charset="-78"/>
                        </a:rPr>
                        <a:t>برداری </a:t>
                      </a:r>
                      <a:r>
                        <a:rPr lang="fa-IR" sz="1800" dirty="0">
                          <a:effectLst/>
                          <a:cs typeface="B Nazanin" panose="00000400000000000000" pitchFamily="2" charset="-78"/>
                        </a:rPr>
                        <a:t>پایدار از تالاب ها، شناخت کارکردهای بنیادین اکولوژیک تالاب ها و ارزش اقتصادی، فرهنگی، علمی و تفریحی آن ها.</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3398129266"/>
                  </a:ext>
                </a:extLst>
              </a:tr>
              <a:tr h="0">
                <a:tc>
                  <a:txBody>
                    <a:bodyPr/>
                    <a:lstStyle/>
                    <a:p>
                      <a:pPr algn="just" rtl="1">
                        <a:lnSpc>
                          <a:spcPct val="115000"/>
                        </a:lnSpc>
                        <a:spcAft>
                          <a:spcPts val="0"/>
                        </a:spcAft>
                      </a:pPr>
                      <a:r>
                        <a:rPr lang="fa-IR" sz="1800" dirty="0">
                          <a:effectLst/>
                          <a:cs typeface="B Nazanin" panose="00000400000000000000" pitchFamily="2" charset="-78"/>
                        </a:rPr>
                        <a:t>کنوانسیون وین، 1985</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0"/>
                        </a:spcAft>
                      </a:pPr>
                      <a:r>
                        <a:rPr lang="fa-IR" sz="1800" dirty="0">
                          <a:effectLst/>
                          <a:cs typeface="B Nazanin" panose="00000400000000000000" pitchFamily="2" charset="-78"/>
                        </a:rPr>
                        <a:t>حفاظت از لایه ازون</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1513064655"/>
                  </a:ext>
                </a:extLst>
              </a:tr>
              <a:tr h="0">
                <a:tc>
                  <a:txBody>
                    <a:bodyPr/>
                    <a:lstStyle/>
                    <a:p>
                      <a:pPr algn="just" rtl="1">
                        <a:lnSpc>
                          <a:spcPct val="115000"/>
                        </a:lnSpc>
                        <a:spcAft>
                          <a:spcPts val="0"/>
                        </a:spcAft>
                      </a:pPr>
                      <a:r>
                        <a:rPr lang="fa-IR" sz="1800" dirty="0">
                          <a:effectLst/>
                          <a:cs typeface="B Nazanin" panose="00000400000000000000" pitchFamily="2" charset="-78"/>
                        </a:rPr>
                        <a:t>پروتکل مونترال، 1987</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0"/>
                        </a:spcAft>
                      </a:pPr>
                      <a:r>
                        <a:rPr lang="fa-IR" sz="1800" dirty="0">
                          <a:effectLst/>
                          <a:cs typeface="B Nazanin" panose="00000400000000000000" pitchFamily="2" charset="-78"/>
                        </a:rPr>
                        <a:t>حفاظت از لایه ازون با فازی کردن تولید موادی مانند </a:t>
                      </a:r>
                      <a:r>
                        <a:rPr lang="en-US" sz="1800" dirty="0">
                          <a:effectLst/>
                          <a:cs typeface="B Nazanin" panose="00000400000000000000" pitchFamily="2" charset="-78"/>
                        </a:rPr>
                        <a:t>CFCs </a:t>
                      </a:r>
                      <a:r>
                        <a:rPr lang="fa-IR" sz="1800" dirty="0">
                          <a:effectLst/>
                          <a:cs typeface="B Nazanin" panose="00000400000000000000" pitchFamily="2" charset="-78"/>
                        </a:rPr>
                        <a:t>و </a:t>
                      </a:r>
                      <a:r>
                        <a:rPr lang="en-US" sz="1800" dirty="0">
                          <a:effectLst/>
                          <a:cs typeface="B Nazanin" panose="00000400000000000000" pitchFamily="2" charset="-78"/>
                        </a:rPr>
                        <a:t>HFC </a:t>
                      </a:r>
                      <a:r>
                        <a:rPr lang="fa-IR" sz="1800" dirty="0">
                          <a:effectLst/>
                          <a:cs typeface="B Nazanin" panose="00000400000000000000" pitchFamily="2" charset="-78"/>
                        </a:rPr>
                        <a:t>که عامل کاهش لایه ازون است.</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3586125483"/>
                  </a:ext>
                </a:extLst>
              </a:tr>
              <a:tr h="0">
                <a:tc>
                  <a:txBody>
                    <a:bodyPr/>
                    <a:lstStyle/>
                    <a:p>
                      <a:pPr algn="just" rtl="1">
                        <a:lnSpc>
                          <a:spcPct val="115000"/>
                        </a:lnSpc>
                        <a:spcAft>
                          <a:spcPts val="0"/>
                        </a:spcAft>
                      </a:pPr>
                      <a:r>
                        <a:rPr lang="fa-IR" sz="1800" dirty="0">
                          <a:effectLst/>
                          <a:cs typeface="B Nazanin" panose="00000400000000000000" pitchFamily="2" charset="-78"/>
                        </a:rPr>
                        <a:t>پروتکل کیوتو، 1997</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0"/>
                        </a:spcAft>
                      </a:pPr>
                      <a:r>
                        <a:rPr lang="fa-IR" sz="1800" dirty="0">
                          <a:effectLst/>
                          <a:cs typeface="B Nazanin" panose="00000400000000000000" pitchFamily="2" charset="-78"/>
                        </a:rPr>
                        <a:t>تثبیت غلظت گازهای گلخانه ای در یک سطح ایمن در اتمسفر، برای جلوگیری از عواقب خطرناک.</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2881097545"/>
                  </a:ext>
                </a:extLst>
              </a:tr>
              <a:tr h="0">
                <a:tc>
                  <a:txBody>
                    <a:bodyPr/>
                    <a:lstStyle/>
                    <a:p>
                      <a:pPr algn="just" rtl="1">
                        <a:lnSpc>
                          <a:spcPct val="115000"/>
                        </a:lnSpc>
                        <a:spcAft>
                          <a:spcPts val="0"/>
                        </a:spcAft>
                      </a:pPr>
                      <a:r>
                        <a:rPr lang="fa-IR" sz="1800">
                          <a:effectLst/>
                          <a:cs typeface="B Nazanin" panose="00000400000000000000" pitchFamily="2" charset="-78"/>
                        </a:rPr>
                        <a:t>توافقنامه کپنهاگ، 2007</a:t>
                      </a:r>
                      <a:endParaRPr lang="en-US" sz="18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0"/>
                        </a:spcAft>
                      </a:pPr>
                      <a:r>
                        <a:rPr lang="fa-IR" sz="1800" dirty="0">
                          <a:effectLst/>
                          <a:cs typeface="B Nazanin" panose="00000400000000000000" pitchFamily="2" charset="-78"/>
                        </a:rPr>
                        <a:t>بحث در مورد مجموعه های مورد نیاز برای همکاری در زمینه تغییر آب و هوای جهانی، همراه با بهبود مکانیسم توسعه پاک پروتکل </a:t>
                      </a:r>
                      <a:r>
                        <a:rPr lang="en-US" sz="1800" dirty="0">
                          <a:effectLst/>
                          <a:cs typeface="B Nazanin" panose="00000400000000000000" pitchFamily="2" charset="-78"/>
                        </a:rPr>
                        <a:t>KYTO</a:t>
                      </a:r>
                      <a:r>
                        <a:rPr lang="fa-IR" sz="1800" dirty="0">
                          <a:effectLst/>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2362984723"/>
                  </a:ext>
                </a:extLst>
              </a:tr>
              <a:tr h="0">
                <a:tc>
                  <a:txBody>
                    <a:bodyPr/>
                    <a:lstStyle/>
                    <a:p>
                      <a:pPr algn="r" rtl="1">
                        <a:lnSpc>
                          <a:spcPct val="115000"/>
                        </a:lnSpc>
                        <a:spcAft>
                          <a:spcPts val="0"/>
                        </a:spcAft>
                      </a:pPr>
                      <a:r>
                        <a:rPr lang="fa-IR" sz="1800">
                          <a:effectLst/>
                          <a:cs typeface="B Nazanin" panose="00000400000000000000" pitchFamily="2" charset="-78"/>
                        </a:rPr>
                        <a:t>توافقنامه پاریس، 2015</a:t>
                      </a:r>
                      <a:endParaRPr lang="en-US" sz="18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0"/>
                        </a:spcAft>
                      </a:pPr>
                      <a:r>
                        <a:rPr lang="fa-IR" sz="1800" dirty="0">
                          <a:effectLst/>
                          <a:cs typeface="B Nazanin" panose="00000400000000000000" pitchFamily="2" charset="-78"/>
                        </a:rPr>
                        <a:t>حفاظت از محیط زیست با کاهش انتشار جهانی گازهای گلخانه ای و تهدید تغییرات آب و هوایی.</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2070793477"/>
                  </a:ext>
                </a:extLst>
              </a:tr>
            </a:tbl>
          </a:graphicData>
        </a:graphic>
      </p:graphicFrame>
      <p:sp>
        <p:nvSpPr>
          <p:cNvPr id="18" name="Action Button: Custom 17">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a:t>
            </a:r>
            <a:r>
              <a:rPr lang="en-US" sz="2400" dirty="0" smtClean="0">
                <a:cs typeface="B Nazanin" panose="00000400000000000000" pitchFamily="2" charset="-78"/>
              </a:rPr>
              <a:t>/</a:t>
            </a:r>
            <a:r>
              <a:rPr lang="fa-IR" sz="2400" dirty="0" smtClean="0">
                <a:cs typeface="B Nazanin" panose="00000400000000000000" pitchFamily="2" charset="-78"/>
              </a:rPr>
              <a:t>12</a:t>
            </a:r>
            <a:endParaRPr lang="en-US" dirty="0">
              <a:cs typeface="B Nazanin" panose="00000400000000000000" pitchFamily="2" charset="-78"/>
            </a:endParaRPr>
          </a:p>
        </p:txBody>
      </p:sp>
    </p:spTree>
    <p:extLst>
      <p:ext uri="{BB962C8B-B14F-4D97-AF65-F5344CB8AC3E}">
        <p14:creationId xmlns:p14="http://schemas.microsoft.com/office/powerpoint/2010/main" val="6208697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endParaRPr lang="fa-IR"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جدول فوق نشان می دهد در سراسر جهان تلاش هایی برای حفاظت از محیط زیست صورت می گیرد. با وجود تصویب این قوانین و مقررات، شرایط فعلی محیط زیست کماکان نامطلوب است و سازمان ها و صنایع تلاش می کنند از طرق مختلف در حفاظت از محیط زیست نقش داشته باشند. در واقع اقدامات لازم برای حفظ محیط زیست، یکی از مسئولیت های اجتماعی شرکت محسوب می شود. نگرانی برای محیط زیست جهانی و توسعه استانداردهای جهانی برای حفظ محیط زیست‏، صنایع و کسب و کارها را ملزم به اتخاذ "شیوه های سبز" کرده است. در گذشته از مفاهیمی مانند مدیریت سبز، بازاریابی سبز، حسابداری سبز و غیره استفاده می شد که مدیریت منابع انسانی سبز آخرین مورد اضافه شده به این مجموعه است</a:t>
            </a:r>
            <a:r>
              <a:rPr lang="fa-IR" sz="2000" dirty="0" smtClean="0">
                <a:cs typeface="B Nazanin" panose="00000400000000000000" pitchFamily="2" charset="-78"/>
              </a:rPr>
              <a:t>.</a:t>
            </a:r>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عنوان فصل : مقدمه</a:t>
            </a:r>
            <a:endParaRPr lang="en-US" dirty="0">
              <a:solidFill>
                <a:schemeClr val="bg1"/>
              </a:solidFill>
            </a:endParaRPr>
          </a:p>
        </p:txBody>
      </p:sp>
      <p:sp>
        <p:nvSpPr>
          <p:cNvPr id="18" name="Action Button: Custom 17">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a:t>
            </a:r>
            <a:r>
              <a:rPr lang="en-US" sz="2400" dirty="0" smtClean="0">
                <a:cs typeface="B Nazanin" panose="00000400000000000000" pitchFamily="2" charset="-78"/>
              </a:rPr>
              <a:t>/</a:t>
            </a:r>
            <a:r>
              <a:rPr lang="fa-IR" sz="2400" dirty="0" smtClean="0">
                <a:cs typeface="B Nazanin" panose="00000400000000000000" pitchFamily="2" charset="-78"/>
              </a:rPr>
              <a:t>12</a:t>
            </a:r>
            <a:endParaRPr lang="en-US" dirty="0">
              <a:cs typeface="B Nazanin" panose="00000400000000000000" pitchFamily="2" charset="-78"/>
            </a:endParaRPr>
          </a:p>
        </p:txBody>
      </p:sp>
    </p:spTree>
    <p:extLst>
      <p:ext uri="{BB962C8B-B14F-4D97-AF65-F5344CB8AC3E}">
        <p14:creationId xmlns:p14="http://schemas.microsoft.com/office/powerpoint/2010/main" val="2181566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863536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523</Words>
  <Application>Microsoft Office PowerPoint</Application>
  <PresentationFormat>On-screen Show (4:3)</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2021-10-26T07:56:26Z</dcterms:modified>
</cp:coreProperties>
</file>