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7" r:id="rId4"/>
    <p:sldId id="324" r:id="rId5"/>
    <p:sldId id="32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824" autoAdjust="0"/>
    <p:restoredTop sz="94660"/>
  </p:normalViewPr>
  <p:slideViewPr>
    <p:cSldViewPr snapToGrid="0">
      <p:cViewPr>
        <p:scale>
          <a:sx n="66" d="100"/>
          <a:sy n="66" d="100"/>
        </p:scale>
        <p:origin x="1555" y="53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10/20/2021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10/20/2021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10/20/2021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10/20/2021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10/20/2021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10/20/2021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10/20/2021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10/20/2021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10/20/2021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10/20/2021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10/20/2021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10/20/2021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3200" b="1" dirty="0" smtClean="0">
                <a:cs typeface="B Nazanin" panose="00000400000000000000" pitchFamily="2" charset="-78"/>
              </a:rPr>
              <a:t>وابستگی </a:t>
            </a:r>
            <a:r>
              <a:rPr lang="fa-IR" sz="3200" b="1" dirty="0">
                <a:cs typeface="B Nazanin" panose="00000400000000000000" pitchFamily="2" charset="-78"/>
              </a:rPr>
              <a:t>به مشتریان عمده و رقابت در بازار محصول</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2  Nazanin" panose="00000400000000000000" pitchFamily="2" charset="-78"/>
              </a:rPr>
              <a:t>1/20</a:t>
            </a:r>
            <a:endParaRPr lang="en-US" dirty="0">
              <a:cs typeface="2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dirty="0" smtClean="0">
                <a:solidFill>
                  <a:schemeClr val="bg1"/>
                </a:solidFill>
              </a:rPr>
              <a:t>عنوان فصل مقدمه</a:t>
            </a:r>
            <a:endParaRPr lang="en-US" dirty="0">
              <a:solidFill>
                <a:schemeClr val="bg1"/>
              </a:solidFill>
            </a:endParaRPr>
          </a:p>
        </p:txBody>
      </p:sp>
      <p:sp>
        <p:nvSpPr>
          <p:cNvPr id="22" name="Rounded Rectangle 21"/>
          <p:cNvSpPr/>
          <p:nvPr/>
        </p:nvSpPr>
        <p:spPr>
          <a:xfrm>
            <a:off x="1185718" y="6457241"/>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23" name="Rounded Rectangle 22"/>
          <p:cNvSpPr/>
          <p:nvPr/>
        </p:nvSpPr>
        <p:spPr>
          <a:xfrm>
            <a:off x="4418638" y="646103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25" name="Rounded Rectangle 24"/>
          <p:cNvSpPr/>
          <p:nvPr/>
        </p:nvSpPr>
        <p:spPr>
          <a:xfrm>
            <a:off x="6035098" y="64651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26" name="Rounded Rectangle 25"/>
          <p:cNvSpPr/>
          <p:nvPr/>
        </p:nvSpPr>
        <p:spPr>
          <a:xfrm>
            <a:off x="7651558" y="6465585"/>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27" name="Rounded Rectangle 26"/>
          <p:cNvSpPr/>
          <p:nvPr/>
        </p:nvSpPr>
        <p:spPr>
          <a:xfrm>
            <a:off x="2802178" y="646144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7" name="TextBox 16"/>
          <p:cNvSpPr txBox="1"/>
          <p:nvPr/>
        </p:nvSpPr>
        <p:spPr>
          <a:xfrm>
            <a:off x="437511" y="192138"/>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07000"/>
              </a:lnSpc>
              <a:spcAft>
                <a:spcPts val="800"/>
              </a:spcAft>
            </a:pPr>
            <a:r>
              <a:rPr lang="fa-IR" sz="2000" dirty="0">
                <a:latin typeface="Times New Roman" panose="02020603050405020304" pitchFamily="18" charset="0"/>
                <a:ea typeface="Calibri" panose="020F0502020204030204" pitchFamily="34" charset="0"/>
                <a:cs typeface="B Nazanin" panose="00000400000000000000" pitchFamily="2" charset="-78"/>
              </a:rPr>
              <a:t>ادبیات موجود نشان می دهد که روابط تامین کننده </a:t>
            </a:r>
            <a:r>
              <a:rPr lang="fa-IR" sz="2000" dirty="0" smtClean="0">
                <a:latin typeface="Times New Roman" panose="02020603050405020304" pitchFamily="18" charset="0"/>
                <a:ea typeface="Calibri" panose="020F0502020204030204" pitchFamily="34" charset="0"/>
                <a:cs typeface="B Nazanin" panose="00000400000000000000" pitchFamily="2" charset="-78"/>
              </a:rPr>
              <a:t>- مشتری</a:t>
            </a:r>
            <a:r>
              <a:rPr lang="fa-IR" sz="2000" dirty="0">
                <a:latin typeface="Times New Roman" panose="02020603050405020304" pitchFamily="18" charset="0"/>
                <a:ea typeface="Calibri" panose="020F0502020204030204" pitchFamily="34" charset="0"/>
                <a:cs typeface="B Nazanin" panose="00000400000000000000" pitchFamily="2" charset="-78"/>
              </a:rPr>
              <a:t>، عوامل تعیین کننده مهمی هستند که محیط عملیاتی بسیاری از شرکت ها را تشکیل می دهند، سودآوری و کارایی را افزایش می </a:t>
            </a:r>
            <a:r>
              <a:rPr lang="fa-IR" sz="2000" dirty="0" smtClean="0">
                <a:latin typeface="Times New Roman" panose="02020603050405020304" pitchFamily="18" charset="0"/>
                <a:ea typeface="Calibri" panose="020F0502020204030204" pitchFamily="34" charset="0"/>
                <a:cs typeface="B Nazanin" panose="00000400000000000000" pitchFamily="2" charset="-78"/>
              </a:rPr>
              <a:t>دهد، </a:t>
            </a:r>
            <a:r>
              <a:rPr lang="fa-IR" sz="2000" dirty="0">
                <a:latin typeface="Times New Roman" panose="02020603050405020304" pitchFamily="18" charset="0"/>
                <a:ea typeface="Calibri" panose="020F0502020204030204" pitchFamily="34" charset="0"/>
                <a:cs typeface="B Nazanin" panose="00000400000000000000" pitchFamily="2" charset="-78"/>
              </a:rPr>
              <a:t>اما موجب فشار برای کاهش قیمت ها و مشارکت در سرمایه گذاری خاص مشتری می </a:t>
            </a:r>
            <a:r>
              <a:rPr lang="fa-IR" sz="2000" dirty="0" smtClean="0">
                <a:latin typeface="Times New Roman" panose="02020603050405020304" pitchFamily="18" charset="0"/>
                <a:ea typeface="Calibri" panose="020F0502020204030204" pitchFamily="34" charset="0"/>
                <a:cs typeface="B Nazanin" panose="00000400000000000000" pitchFamily="2" charset="-78"/>
              </a:rPr>
              <a:t>شوند. </a:t>
            </a:r>
            <a:r>
              <a:rPr lang="fa-IR" sz="2000" dirty="0">
                <a:latin typeface="Times New Roman" panose="02020603050405020304" pitchFamily="18" charset="0"/>
                <a:ea typeface="Calibri" panose="020F0502020204030204" pitchFamily="34" charset="0"/>
                <a:cs typeface="B Nazanin" panose="00000400000000000000" pitchFamily="2" charset="-78"/>
              </a:rPr>
              <a:t>گرچه، مزایا و معایب وابستگی به مشتریان عمده، هنوز هم موضوع بحث و اختلاف زیادی است، یک واقعیت ساختگی منطقی این است که تمرکز بر مشتری طی چند دهه اخیر افزایش یافته </a:t>
            </a:r>
            <a:r>
              <a:rPr lang="fa-IR" sz="2000" dirty="0" smtClean="0">
                <a:latin typeface="Times New Roman" panose="02020603050405020304" pitchFamily="18" charset="0"/>
                <a:ea typeface="Calibri" panose="020F0502020204030204" pitchFamily="34" charset="0"/>
                <a:cs typeface="B Nazanin" panose="00000400000000000000" pitchFamily="2" charset="-78"/>
              </a:rPr>
              <a:t>است. </a:t>
            </a:r>
            <a:r>
              <a:rPr lang="fa-IR" sz="2000" dirty="0">
                <a:latin typeface="Times New Roman" panose="02020603050405020304" pitchFamily="18" charset="0"/>
                <a:ea typeface="Calibri" panose="020F0502020204030204" pitchFamily="34" charset="0"/>
                <a:cs typeface="B Nazanin" panose="00000400000000000000" pitchFamily="2" charset="-78"/>
              </a:rPr>
              <a:t>با این وجود، ادبیات درباره اینکه چه چیزی شرکت های تامین کننده را بر می انگیزاند تا یک پایگاه مشتری متمرکز ایجاد کنند، سکوت اختیار کرده است.</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r>
              <a:rPr lang="fa-IR" sz="2000" dirty="0">
                <a:cs typeface="B Nazanin" panose="00000400000000000000" pitchFamily="2" charset="-78"/>
              </a:rPr>
              <a:t>این مقاله فرضیه سازی می کند که سطوح پایین رقابت در بازار محصول در صنعت مشتری عامل مهمی است که می تواند شرکتهای تامین کننده را برانگیزاند تا رابطه جدیدی با مشتریان مهم ایجاد کنند و  روابط موجود را ارتقا دهند. دلایل زیادی وجود دارد که چرا این چنین است. ابتدا، شرکت ها در بازارهای غیر رقابتی سودآورتر هستند، از نظر مالی باثبات هستند و نوسان کمتری دارند. در نتیجه، زمانی که بازار مشتری کمتر رقابتی است، ریسک وابستگی تامین کنندگان به مشتریان عمده، در مقایسه با حفظ یک پایگاه مشتری متنوع،کمتر است.</a:t>
            </a:r>
            <a:endParaRPr lang="en-US" sz="20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2  Nazanin" panose="00000400000000000000" pitchFamily="2" charset="-78"/>
              </a:rPr>
              <a:t>2/20</a:t>
            </a:r>
            <a:endParaRPr lang="en-US" sz="2400" dirty="0">
              <a:cs typeface="2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dirty="0" smtClean="0">
                <a:solidFill>
                  <a:schemeClr val="bg1"/>
                </a:solidFill>
              </a:rPr>
              <a:t>عنوان فصل مقدمه</a:t>
            </a:r>
            <a:endParaRPr lang="en-US" dirty="0">
              <a:solidFill>
                <a:schemeClr val="bg1"/>
              </a:solidFill>
            </a:endParaRPr>
          </a:p>
        </p:txBody>
      </p:sp>
      <p:sp>
        <p:nvSpPr>
          <p:cNvPr id="22" name="Rounded Rectangle 21"/>
          <p:cNvSpPr/>
          <p:nvPr/>
        </p:nvSpPr>
        <p:spPr>
          <a:xfrm>
            <a:off x="1185718" y="6457241"/>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23" name="Rounded Rectangle 22"/>
          <p:cNvSpPr/>
          <p:nvPr/>
        </p:nvSpPr>
        <p:spPr>
          <a:xfrm>
            <a:off x="4418638" y="646103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25" name="Rounded Rectangle 24"/>
          <p:cNvSpPr/>
          <p:nvPr/>
        </p:nvSpPr>
        <p:spPr>
          <a:xfrm>
            <a:off x="6035098" y="64651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7" name="TextBox 16"/>
          <p:cNvSpPr txBox="1"/>
          <p:nvPr/>
        </p:nvSpPr>
        <p:spPr>
          <a:xfrm>
            <a:off x="460904" y="299805"/>
            <a:ext cx="8260466" cy="4825306"/>
          </a:xfrm>
          <a:prstGeom prst="rect">
            <a:avLst/>
          </a:prstGeom>
          <a:noFill/>
        </p:spPr>
        <p:txBody>
          <a:bodyPr wrap="square" rtlCol="0">
            <a:noAutofit/>
          </a:bodyPr>
          <a:lstStyle/>
          <a:p>
            <a:pPr algn="just" rtl="1"/>
            <a:endParaRPr lang="fa-IR" sz="2000" dirty="0" smtClean="0">
              <a:cs typeface="B Nazanin" panose="00000400000000000000" pitchFamily="2" charset="-78"/>
            </a:endParaRPr>
          </a:p>
          <a:p>
            <a:pPr algn="just" rtl="1"/>
            <a:endParaRPr lang="fa-IR" sz="2000" dirty="0" smtClean="0">
              <a:cs typeface="B Nazanin" panose="00000400000000000000" pitchFamily="2" charset="-78"/>
            </a:endParaRPr>
          </a:p>
          <a:p>
            <a:pPr algn="just" rtl="1"/>
            <a:endParaRPr lang="fa-IR" sz="2000" dirty="0">
              <a:cs typeface="B Nazanin" panose="00000400000000000000" pitchFamily="2" charset="-78"/>
            </a:endParaRPr>
          </a:p>
          <a:p>
            <a:pPr algn="just" rtl="1"/>
            <a:r>
              <a:rPr lang="fa-IR" sz="2000" dirty="0" smtClean="0">
                <a:cs typeface="B Nazanin" panose="00000400000000000000" pitchFamily="2" charset="-78"/>
              </a:rPr>
              <a:t>دوم</a:t>
            </a:r>
            <a:r>
              <a:rPr lang="fa-IR" sz="2000" dirty="0">
                <a:cs typeface="B Nazanin" panose="00000400000000000000" pitchFamily="2" charset="-78"/>
              </a:rPr>
              <a:t>، موانع ورود می تواند مانع از ورود مستقیم شرکت های تامین کننده به صنعت مشتری شود – شیوه ای که به آن تخطی می </a:t>
            </a:r>
            <a:r>
              <a:rPr lang="fa-IR" sz="2000" dirty="0" smtClean="0">
                <a:cs typeface="B Nazanin" panose="00000400000000000000" pitchFamily="2" charset="-78"/>
              </a:rPr>
              <a:t>گویند. </a:t>
            </a:r>
            <a:r>
              <a:rPr lang="fa-IR" sz="2000" dirty="0">
                <a:cs typeface="B Nazanin" panose="00000400000000000000" pitchFamily="2" charset="-78"/>
              </a:rPr>
              <a:t>اگر شرکت های مشتری بهتر بتوانند در برابر تازه واردان دفاع کنند، از جمله رقابت با صنعت تامین کننده، احتمالا تامین کنندگان وارد رابطه با مشتریان شرکتی می شود تا اینکه وارد خرده فروشی مستقیم شود</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این امر به نوبه خود، منجر به وابستگی بیشتر به مشتریان عمده می شود. سوم، زمانی که صنعت مشتریان متمرکز است، تعداد فعالان صنعتی کم است، بنابراین، توانایی تامین کنندگان برای افزودن فعالیت در میان مشتریان مختلف محدود می </a:t>
            </a:r>
            <a:r>
              <a:rPr lang="fa-IR" sz="2000" dirty="0" smtClean="0">
                <a:cs typeface="B Nazanin" panose="00000400000000000000" pitchFamily="2" charset="-78"/>
              </a:rPr>
              <a:t>شود</a:t>
            </a:r>
            <a:r>
              <a:rPr lang="en-US" sz="2000" dirty="0" smtClean="0">
                <a:cs typeface="B Nazanin" panose="00000400000000000000" pitchFamily="2" charset="-78"/>
              </a:rPr>
              <a:t>.</a:t>
            </a:r>
            <a:r>
              <a:rPr lang="fa-IR" sz="2000" dirty="0" smtClean="0">
                <a:cs typeface="B Nazanin" panose="00000400000000000000" pitchFamily="2" charset="-78"/>
              </a:rPr>
              <a:t> </a:t>
            </a:r>
            <a:r>
              <a:rPr lang="fa-IR" sz="2000" dirty="0">
                <a:cs typeface="B Nazanin" panose="00000400000000000000" pitchFamily="2" charset="-78"/>
              </a:rPr>
              <a:t>در آخر، شرکت ها در بازارهای کمتر رقابتی، دارای خروجی های ناهمگن بیشتری </a:t>
            </a:r>
            <a:r>
              <a:rPr lang="fa-IR" sz="2000" dirty="0" smtClean="0">
                <a:cs typeface="B Nazanin" panose="00000400000000000000" pitchFamily="2" charset="-78"/>
              </a:rPr>
              <a:t>هستند. </a:t>
            </a:r>
            <a:r>
              <a:rPr lang="fa-IR" sz="2000" dirty="0">
                <a:cs typeface="B Nazanin" panose="00000400000000000000" pitchFamily="2" charset="-78"/>
              </a:rPr>
              <a:t>از آنجا که روابط تامین کننده- مشتری غالبا به سرمایه گذاری خاص مشتری نیاز دارد، چنین سرمایه گذاری باید بیشتر از زمانی باشد که مشتریان در بازارهای محصول متمرکز فعالیت می  کنند، بیشتر توانایی تامین کنندگان برای روبرو شدن با مشتریان مختلف را محدود می کنند</a:t>
            </a:r>
            <a:r>
              <a:rPr lang="fa-IR" sz="2000" dirty="0" smtClean="0">
                <a:cs typeface="B Nazanin" panose="00000400000000000000" pitchFamily="2" charset="-78"/>
              </a:rPr>
              <a:t>.</a:t>
            </a:r>
          </a:p>
          <a:p>
            <a:pPr algn="just" rtl="1">
              <a:lnSpc>
                <a:spcPct val="107000"/>
              </a:lnSpc>
              <a:spcAft>
                <a:spcPts val="800"/>
              </a:spcAft>
            </a:pPr>
            <a:endParaRPr lang="en-US" sz="1600" dirty="0" smtClean="0">
              <a:latin typeface="Calibri" panose="020F0502020204030204" pitchFamily="34" charset="0"/>
              <a:ea typeface="Calibri" panose="020F0502020204030204" pitchFamily="34" charset="0"/>
              <a:cs typeface="Arial" panose="020B0604020202020204" pitchFamily="34" charset="0"/>
            </a:endParaRPr>
          </a:p>
          <a:p>
            <a:pPr algn="just" rtl="1"/>
            <a:endParaRPr lang="en-US" sz="2000" dirty="0">
              <a:effectLst>
                <a:outerShdw blurRad="38100" dist="38100" dir="2700000" algn="tl">
                  <a:srgbClr val="000000">
                    <a:alpha val="43137"/>
                  </a:srgbClr>
                </a:outerShdw>
              </a:effectLst>
              <a:cs typeface="B Nazanin" panose="00000400000000000000" pitchFamily="2" charset="-78"/>
            </a:endParaRPr>
          </a:p>
        </p:txBody>
      </p:sp>
      <p:sp>
        <p:nvSpPr>
          <p:cNvPr id="26" name="Rounded Rectangle 25"/>
          <p:cNvSpPr/>
          <p:nvPr/>
        </p:nvSpPr>
        <p:spPr>
          <a:xfrm>
            <a:off x="7651558" y="6465585"/>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27" name="Rounded Rectangle 26"/>
          <p:cNvSpPr/>
          <p:nvPr/>
        </p:nvSpPr>
        <p:spPr>
          <a:xfrm>
            <a:off x="2802178" y="646144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Tree>
    <p:extLst>
      <p:ext uri="{BB962C8B-B14F-4D97-AF65-F5344CB8AC3E}">
        <p14:creationId xmlns:p14="http://schemas.microsoft.com/office/powerpoint/2010/main" val="380512760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2  Nazanin" panose="00000400000000000000" pitchFamily="2" charset="-78"/>
              </a:rPr>
              <a:t>3/20</a:t>
            </a:r>
            <a:endParaRPr lang="en-US" sz="2400" dirty="0">
              <a:cs typeface="2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dirty="0" smtClean="0">
                <a:solidFill>
                  <a:schemeClr val="bg1"/>
                </a:solidFill>
              </a:rPr>
              <a:t>عنوان فصل مقدمه</a:t>
            </a:r>
            <a:endParaRPr lang="en-US" dirty="0">
              <a:solidFill>
                <a:schemeClr val="bg1"/>
              </a:solidFill>
            </a:endParaRPr>
          </a:p>
        </p:txBody>
      </p:sp>
      <p:sp>
        <p:nvSpPr>
          <p:cNvPr id="22" name="Rounded Rectangle 21"/>
          <p:cNvSpPr/>
          <p:nvPr/>
        </p:nvSpPr>
        <p:spPr>
          <a:xfrm>
            <a:off x="1185718" y="6457241"/>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23" name="Rounded Rectangle 22"/>
          <p:cNvSpPr/>
          <p:nvPr/>
        </p:nvSpPr>
        <p:spPr>
          <a:xfrm>
            <a:off x="4418638" y="646103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25" name="Rounded Rectangle 24"/>
          <p:cNvSpPr/>
          <p:nvPr/>
        </p:nvSpPr>
        <p:spPr>
          <a:xfrm>
            <a:off x="6035098" y="64651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7" name="TextBox 16"/>
          <p:cNvSpPr txBox="1"/>
          <p:nvPr/>
        </p:nvSpPr>
        <p:spPr>
          <a:xfrm>
            <a:off x="460904" y="299805"/>
            <a:ext cx="8260466" cy="4825306"/>
          </a:xfrm>
          <a:prstGeom prst="rect">
            <a:avLst/>
          </a:prstGeom>
          <a:noFill/>
        </p:spPr>
        <p:txBody>
          <a:bodyPr wrap="square" rtlCol="0">
            <a:noAutofit/>
          </a:bodyPr>
          <a:lstStyle/>
          <a:p>
            <a:pPr algn="just" rtl="1"/>
            <a:endParaRPr lang="fa-IR" sz="2000" dirty="0" smtClean="0">
              <a:cs typeface="B Nazanin" panose="00000400000000000000" pitchFamily="2" charset="-78"/>
            </a:endParaRPr>
          </a:p>
          <a:p>
            <a:pPr algn="just" rtl="1"/>
            <a:r>
              <a:rPr lang="fa-IR" sz="2000" dirty="0">
                <a:cs typeface="B Nazanin" panose="00000400000000000000" pitchFamily="2" charset="-78"/>
              </a:rPr>
              <a:t>در این مقاله، یک تحلیل رگرسیون پانلی انجام می‌دهیم و وابستگی به مشتریان عمده را به عنوان تابعی از شاخص هرفیندال </a:t>
            </a:r>
            <a:r>
              <a:rPr lang="fa-IR" sz="2000" dirty="0" smtClean="0">
                <a:cs typeface="B Nazanin" panose="00000400000000000000" pitchFamily="2" charset="-78"/>
              </a:rPr>
              <a:t>هرشمن</a:t>
            </a:r>
            <a:r>
              <a:rPr lang="en-US" sz="2000" dirty="0" smtClean="0">
                <a:cs typeface="B Nazanin" panose="00000400000000000000" pitchFamily="2" charset="-78"/>
              </a:rPr>
              <a:t>(HHI</a:t>
            </a:r>
            <a:r>
              <a:rPr lang="en-US" sz="2000" dirty="0">
                <a:cs typeface="B Nazanin" panose="00000400000000000000" pitchFamily="2" charset="-78"/>
              </a:rPr>
              <a:t>) </a:t>
            </a:r>
            <a:r>
              <a:rPr lang="fa-IR" sz="2000" dirty="0" smtClean="0">
                <a:cs typeface="B Nazanin" panose="00000400000000000000" pitchFamily="2" charset="-78"/>
              </a:rPr>
              <a:t> صنعت </a:t>
            </a:r>
            <a:r>
              <a:rPr lang="fa-IR" sz="2000" dirty="0">
                <a:cs typeface="B Nazanin" panose="00000400000000000000" pitchFamily="2" charset="-78"/>
              </a:rPr>
              <a:t>مشتری فروش(مقیاس وارون از رقابت بازار محصول)، برداری از متغیرهای کنترل و اثرات ثابت برآورد می کنیم. در می‌یابیم که شرکت‌های تامین کننده </a:t>
            </a:r>
            <a:r>
              <a:rPr lang="fa-IR" sz="2000" dirty="0" smtClean="0">
                <a:cs typeface="B Nazanin" panose="00000400000000000000" pitchFamily="2" charset="-78"/>
              </a:rPr>
              <a:t>با</a:t>
            </a:r>
            <a:r>
              <a:rPr lang="en-US" sz="2000" dirty="0" smtClean="0">
                <a:cs typeface="B Nazanin" panose="00000400000000000000" pitchFamily="2" charset="-78"/>
              </a:rPr>
              <a:t>HHI </a:t>
            </a:r>
            <a:r>
              <a:rPr lang="fa-IR" sz="2000" dirty="0" smtClean="0">
                <a:cs typeface="B Nazanin" panose="00000400000000000000" pitchFamily="2" charset="-78"/>
              </a:rPr>
              <a:t> صنایع </a:t>
            </a:r>
            <a:r>
              <a:rPr lang="fa-IR" sz="2000" dirty="0">
                <a:cs typeface="B Nazanin" panose="00000400000000000000" pitchFamily="2" charset="-78"/>
              </a:rPr>
              <a:t>مشتری بالاتر، وابستگی خود به مشتریان عمده را در دوره بعدی افزایش می دهند</a:t>
            </a:r>
            <a:r>
              <a:rPr lang="fa-IR" sz="2000" dirty="0" smtClean="0">
                <a:cs typeface="B Nazanin" panose="00000400000000000000" pitchFamily="2" charset="-78"/>
              </a:rPr>
              <a:t>.</a:t>
            </a:r>
          </a:p>
          <a:p>
            <a:pPr algn="just" rtl="1"/>
            <a:endParaRPr lang="en-US" sz="2000" dirty="0" smtClean="0">
              <a:cs typeface="B Nazanin" panose="00000400000000000000" pitchFamily="2" charset="-78"/>
            </a:endParaRPr>
          </a:p>
          <a:p>
            <a:pPr algn="just" rtl="1"/>
            <a:r>
              <a:rPr lang="fa-IR" sz="2000" dirty="0">
                <a:cs typeface="B Nazanin" panose="00000400000000000000" pitchFamily="2" charset="-78"/>
              </a:rPr>
              <a:t>از رگرسیون های اثرات ثابت شرکت و متغیرهای مستقل وقفه دار در تمام تحلیل‌های خود استفاده می‌کنیم، که به موجب آن مسائل متغیرهای حذف شده و همزمانی بالقوه کاهش می یابد. تضمین می‌دهیم که یافته‌ها تحت تاثیر حضور مشتریان و تامین کنندگانی که در صنعت مشابه فعالیت می‌کنند و ترویج ادغام در طول زنجیره تامین، نمی باشد. تحلیل نمونه فرعی انجام می‌دهیم تا به تفاسیر علیت معکوس بپردازیم. نشان می‌دهیم که نتیجه گیری ما تحت تاثیر این مسائل نیست</a:t>
            </a:r>
            <a:r>
              <a:rPr lang="fa-IR" sz="2000" dirty="0" smtClean="0">
                <a:cs typeface="B Nazanin" panose="00000400000000000000" pitchFamily="2" charset="-78"/>
              </a:rPr>
              <a:t>.</a:t>
            </a:r>
          </a:p>
          <a:p>
            <a:pPr algn="just" rtl="1"/>
            <a:endParaRPr lang="fa-IR" sz="2000" dirty="0">
              <a:cs typeface="B Nazanin" panose="00000400000000000000" pitchFamily="2" charset="-78"/>
            </a:endParaRPr>
          </a:p>
          <a:p>
            <a:pPr algn="just" rtl="1"/>
            <a:r>
              <a:rPr lang="fa-IR" sz="2000" dirty="0">
                <a:cs typeface="B Nazanin" panose="00000400000000000000" pitchFamily="2" charset="-78"/>
              </a:rPr>
              <a:t>در آخر بیان می کنیم که افزایش کنونی در تمرکز و قدرت بازار در میان صنایع و به خصوص، صنایع مشتری در تغییر وابستگی تامین کنندگان به مشتریان مهم نقش دارد. </a:t>
            </a:r>
          </a:p>
          <a:p>
            <a:pPr algn="just" rtl="1">
              <a:lnSpc>
                <a:spcPct val="107000"/>
              </a:lnSpc>
              <a:spcAft>
                <a:spcPts val="800"/>
              </a:spcAft>
            </a:pPr>
            <a:endParaRPr lang="en-US" sz="1600" dirty="0" smtClean="0">
              <a:latin typeface="Calibri" panose="020F0502020204030204" pitchFamily="34" charset="0"/>
              <a:ea typeface="Calibri" panose="020F0502020204030204" pitchFamily="34" charset="0"/>
              <a:cs typeface="Arial" panose="020B0604020202020204" pitchFamily="34" charset="0"/>
            </a:endParaRPr>
          </a:p>
          <a:p>
            <a:pPr algn="just" rtl="1"/>
            <a:endParaRPr lang="en-US" sz="2000" dirty="0">
              <a:effectLst>
                <a:outerShdw blurRad="38100" dist="38100" dir="2700000" algn="tl">
                  <a:srgbClr val="000000">
                    <a:alpha val="43137"/>
                  </a:srgbClr>
                </a:outerShdw>
              </a:effectLst>
              <a:cs typeface="B Nazanin" panose="00000400000000000000" pitchFamily="2" charset="-78"/>
            </a:endParaRPr>
          </a:p>
        </p:txBody>
      </p:sp>
      <p:sp>
        <p:nvSpPr>
          <p:cNvPr id="26" name="Rounded Rectangle 25"/>
          <p:cNvSpPr/>
          <p:nvPr/>
        </p:nvSpPr>
        <p:spPr>
          <a:xfrm>
            <a:off x="7651558" y="6465585"/>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27" name="Rounded Rectangle 26"/>
          <p:cNvSpPr/>
          <p:nvPr/>
        </p:nvSpPr>
        <p:spPr>
          <a:xfrm>
            <a:off x="2802178" y="646144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Tree>
    <p:extLst>
      <p:ext uri="{BB962C8B-B14F-4D97-AF65-F5344CB8AC3E}">
        <p14:creationId xmlns:p14="http://schemas.microsoft.com/office/powerpoint/2010/main" val="11014569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t>لطفا </a:t>
            </a:r>
            <a:r>
              <a:rPr lang="fa-IR" sz="2800" b="1" dirty="0"/>
              <a:t>توجه داشته </a:t>
            </a:r>
            <a:r>
              <a:rPr lang="fa-IR" sz="2800" b="1" dirty="0" smtClean="0"/>
              <a:t>باشيد</a:t>
            </a:r>
          </a:p>
          <a:p>
            <a:pPr algn="ctr" rtl="1"/>
            <a:r>
              <a:rPr lang="fa-IR" sz="2800" dirty="0" smtClean="0"/>
              <a:t>که </a:t>
            </a:r>
            <a:r>
              <a:rPr lang="fa-IR" sz="2800" dirty="0"/>
              <a:t>اين فايل تنها بخشی از محصول بوده و صرفا جهت معرفی محصول </a:t>
            </a:r>
            <a:r>
              <a:rPr lang="fa-IR" sz="2800" dirty="0" smtClean="0"/>
              <a:t>ميباشد</a:t>
            </a:r>
          </a:p>
          <a:p>
            <a:pPr algn="ctr" rtl="1"/>
            <a:r>
              <a:rPr lang="fa-IR" sz="2800" dirty="0" smtClean="0"/>
              <a:t>برای </a:t>
            </a:r>
            <a:r>
              <a:rPr lang="fa-IR" sz="2800" dirty="0"/>
              <a:t>خريداری و دانلود فايل کامل مقاله به زبان </a:t>
            </a:r>
            <a:r>
              <a:rPr lang="fa-IR" sz="2800" dirty="0" smtClean="0"/>
              <a:t>فارسی</a:t>
            </a:r>
            <a:endParaRPr lang="en-US" sz="2800" dirty="0" smtClean="0"/>
          </a:p>
          <a:p>
            <a:pPr algn="ctr" rtl="1"/>
            <a:r>
              <a:rPr lang="fa-IR" sz="2800" dirty="0" smtClean="0"/>
              <a:t>با </a:t>
            </a:r>
            <a:r>
              <a:rPr lang="fa-IR" sz="2800" dirty="0"/>
              <a:t>فرمت پاورپوينت (با قابليت </a:t>
            </a:r>
            <a:r>
              <a:rPr lang="fa-IR" sz="2800" dirty="0" smtClean="0"/>
              <a:t>ويرايش</a:t>
            </a:r>
            <a:r>
              <a:rPr lang="en-US" sz="2800" dirty="0" smtClean="0"/>
              <a:t>(</a:t>
            </a:r>
            <a:endParaRPr lang="fa-IR" sz="2800" dirty="0" smtClean="0"/>
          </a:p>
          <a:p>
            <a:pPr algn="ctr" rtl="1"/>
            <a:r>
              <a:rPr lang="fa-IR" sz="2800" dirty="0" smtClean="0">
                <a:solidFill>
                  <a:srgbClr val="FF0000"/>
                </a:solidFill>
                <a:hlinkClick r:id="rId2"/>
              </a:rPr>
              <a:t>اينجا</a:t>
            </a:r>
            <a:r>
              <a:rPr lang="fa-IR" sz="2800" dirty="0" smtClean="0">
                <a:solidFill>
                  <a:srgbClr val="FF0000"/>
                </a:solidFill>
                <a:hlinkClick r:id="rId2"/>
              </a:rPr>
              <a:t> </a:t>
            </a:r>
            <a:r>
              <a:rPr lang="fa-IR" sz="2800" dirty="0"/>
              <a:t>کليک </a:t>
            </a:r>
            <a:r>
              <a:rPr lang="fa-IR" sz="2800" dirty="0" smtClean="0"/>
              <a:t>نماييد.</a:t>
            </a:r>
          </a:p>
          <a:p>
            <a:pPr algn="ctr" rtl="1"/>
            <a:r>
              <a:rPr lang="fa-IR" sz="2800" dirty="0" smtClean="0"/>
              <a:t>فروشگاه </a:t>
            </a:r>
            <a:r>
              <a:rPr lang="fa-IR" sz="2800" dirty="0"/>
              <a:t>اينترنتی ايران </a:t>
            </a:r>
            <a:r>
              <a:rPr lang="fa-IR" sz="2800" dirty="0" smtClean="0"/>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smtClean="0">
                <a:cs typeface="2  Nazanin" panose="00000400000000000000" pitchFamily="2" charset="-78"/>
              </a:rPr>
              <a:t>20/20</a:t>
            </a:r>
            <a:endParaRPr lang="en-US" dirty="0"/>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269239340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686</Words>
  <Application>Microsoft Office PowerPoint</Application>
  <PresentationFormat>On-screen Show (4:3)</PresentationFormat>
  <Paragraphs>46</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2  Nazanin</vt:lpstr>
      <vt:lpstr>Arial</vt:lpstr>
      <vt:lpstr>B Nazanin</vt:lpstr>
      <vt:lpstr>Calibri</vt:lpstr>
      <vt:lpstr>Calibri Light</vt:lpstr>
      <vt:lpstr>Times New Roman</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2021-10-20T09:49:54Z</dcterms:modified>
</cp:coreProperties>
</file>