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6" r:id="rId4"/>
    <p:sldId id="345" r:id="rId5"/>
    <p:sldId id="304" r:id="rId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18" autoAdjust="0"/>
    <p:restoredTop sz="94660"/>
  </p:normalViewPr>
  <p:slideViewPr>
    <p:cSldViewPr snapToGrid="0">
      <p:cViewPr>
        <p:scale>
          <a:sx n="100" d="100"/>
          <a:sy n="100" d="100"/>
        </p:scale>
        <p:origin x="2052" y="408"/>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tags" Target="tags/tag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9/19/2021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9/19/2021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9/19/2021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9/19/2021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9/19/2021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9/19/2021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9/19/2021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9/19/2021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9/19/2021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9/19/2021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9/19/2021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9/19/2021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00444"/>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000" b="1" dirty="0">
                <a:cs typeface="B Nazanin" panose="00000400000000000000" pitchFamily="2" charset="-78"/>
              </a:rPr>
              <a:t>حل معضل کمک فردی و عملکرد شغلی عینی: تأثیر تعدیل‌کننده بازتاب‌پذیری تیم</a:t>
            </a:r>
            <a:endParaRPr lang="en-US" sz="2000" b="1" dirty="0">
              <a:cs typeface="B Nazanin" panose="00000400000000000000" pitchFamily="2" charset="-78"/>
            </a:endParaRP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استاد: </a:t>
            </a: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34" name="Rounded Rectangle 33"/>
          <p:cNvSpPr/>
          <p:nvPr/>
        </p:nvSpPr>
        <p:spPr>
          <a:xfrm>
            <a:off x="1980107"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4603144"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64695" y="168442"/>
            <a:ext cx="8652346" cy="5730505"/>
          </a:xfrm>
          <a:prstGeom prst="rect">
            <a:avLst/>
          </a:prstGeom>
          <a:noFill/>
        </p:spPr>
        <p:txBody>
          <a:bodyPr wrap="square" rtlCol="0">
            <a:noAutofit/>
          </a:bodyPr>
          <a:lstStyle/>
          <a:p>
            <a:pPr algn="ctr" rtl="1"/>
            <a:r>
              <a:rPr lang="fa-IR" sz="2400" b="1" dirty="0">
                <a:cs typeface="B Nazanin" panose="00000400000000000000" pitchFamily="2" charset="-78"/>
              </a:rPr>
              <a:t>فصل اول</a:t>
            </a:r>
          </a:p>
          <a:p>
            <a:pPr algn="ctr" rtl="1"/>
            <a:endParaRPr lang="fa-IR" sz="2400" dirty="0">
              <a:effectLst>
                <a:outerShdw blurRad="38100" dist="38100" dir="2700000" algn="tl">
                  <a:srgbClr val="000000">
                    <a:alpha val="43137"/>
                  </a:srgbClr>
                </a:outerShdw>
              </a:effectLst>
              <a:cs typeface="B Nazanin" panose="00000400000000000000" pitchFamily="2" charset="-78"/>
            </a:endParaRPr>
          </a:p>
          <a:p>
            <a:pPr algn="r" rtl="1"/>
            <a:r>
              <a:rPr lang="fa-IR" sz="2000" b="1" dirty="0">
                <a:cs typeface="B Nazanin" panose="00000400000000000000" pitchFamily="2" charset="-78"/>
              </a:rPr>
              <a:t>چکیده :</a:t>
            </a:r>
          </a:p>
          <a:p>
            <a:pPr algn="r" rtl="1"/>
            <a:r>
              <a:rPr lang="fa-IR" sz="2000" dirty="0">
                <a:cs typeface="B Nazanin" panose="00000400000000000000" pitchFamily="2" charset="-78"/>
              </a:rPr>
              <a:t> </a:t>
            </a:r>
          </a:p>
          <a:p>
            <a:pPr algn="just" rtl="1"/>
            <a:r>
              <a:rPr lang="fa-IR" sz="2000" dirty="0">
                <a:cs typeface="B Nazanin" panose="00000400000000000000" pitchFamily="2" charset="-78"/>
              </a:rPr>
              <a:t>کارمندان، شهروندان سازمانی خوبی هستند که به دیگران کمک می‌کنند تا در کار مؤثرتر باشند. با این حال، تأثیر مثبت کمک در تضاد با یافته‌های مطالعات انجام شده قبلی است که اظهار می‌دارد کسانی که کمک می‌کنند اغلب عملکرد بدتری را تجربه می‌کنند. این مطالعه نظریه‌ای ارائه می‌کند که از طریق بررسی شرایطی که در آن عملکرد شغلی فردی برای اعضای تیمی که مرتباً به دیگران کمک می‌کنند، افزایش می‌یابد؛ به حل معضل کمک و عملکرد کمک می‌کند. یک طراحی مقطعی و زمان‌دار برای جمع‌آوری داده‌ها از 227 مشاور که در 60 تیم پروژه‌ای فعالیت داشتند، استفاده شد. بررسی ما نشان داد که بازتاب‌پذیری تیم، که به انعکاس جمعی اعضای تیم و ارتباط اهداف و وظایف تیم اشاره دارد، یک تعدیل‌کننده کلیدی در رابطه کمک و عملکرد شغلی است. یافته‌های ما نشان می‌دهد که رابطه کمک-عملکرد هنگامی مثبت است که بازتاب‌پذیری تیم بالا باشد و هنگامی منفی است که بازتاب‌پذیری تیم پایین باشد. این مطالعه مفاهیم مختلفی را برای تئوری و اقدامات آینده بیان می‌دارد. </a:t>
            </a:r>
          </a:p>
          <a:p>
            <a:pPr algn="r" rtl="1"/>
            <a:endParaRPr lang="fa-IR" sz="2000" dirty="0">
              <a:cs typeface="B Nazanin" panose="00000400000000000000" pitchFamily="2" charset="-78"/>
            </a:endParaRPr>
          </a:p>
          <a:p>
            <a:pPr algn="r" rtl="1"/>
            <a:r>
              <a:rPr lang="fa-IR" sz="2000" b="1" dirty="0">
                <a:cs typeface="B Nazanin" panose="00000400000000000000" pitchFamily="2" charset="-78"/>
              </a:rPr>
              <a:t>کلیدواژه: </a:t>
            </a:r>
            <a:r>
              <a:rPr lang="fa-IR" dirty="0">
                <a:cs typeface="B Nazanin" panose="00000400000000000000" pitchFamily="2" charset="-78"/>
              </a:rPr>
              <a:t>رفتار امدادی، بازتاب‌پذیری تیم، عملکرد شغلی فردی عینی، تیم پروژه مشاوره‌ای، رؤیت‌پذیری، شناسایی.</a:t>
            </a:r>
            <a:endParaRPr lang="fa-IR" sz="20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999695" y="5496634"/>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184264" y="640227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
        <p:nvSpPr>
          <p:cNvPr id="5" name="TextBox 4"/>
          <p:cNvSpPr txBox="1"/>
          <p:nvPr/>
        </p:nvSpPr>
        <p:spPr>
          <a:xfrm>
            <a:off x="475894" y="5999942"/>
            <a:ext cx="6915506" cy="369332"/>
          </a:xfrm>
          <a:prstGeom prst="rect">
            <a:avLst/>
          </a:prstGeom>
          <a:noFill/>
        </p:spPr>
        <p:txBody>
          <a:bodyPr wrap="square" rtlCol="0">
            <a:spAutoFit/>
          </a:bodyPr>
          <a:lstStyle/>
          <a:p>
            <a:pPr algn="r"/>
            <a:r>
              <a:rPr lang="fa-IR" dirty="0">
                <a:solidFill>
                  <a:schemeClr val="bg1"/>
                </a:solidFill>
              </a:rPr>
              <a:t>چکیده، مقدمه و پیشینه مطالعاتی</a:t>
            </a:r>
            <a:endParaRPr lang="en-US" dirty="0">
              <a:solidFill>
                <a:schemeClr val="bg1"/>
              </a:solidFill>
            </a:endParaRPr>
          </a:p>
        </p:txBody>
      </p:sp>
      <p:sp>
        <p:nvSpPr>
          <p:cNvPr id="14" name="Action Button: Custom 23">
            <a:hlinkClick r:id="" action="ppaction://noaction" highlightClick="1"/>
            <a:extLst>
              <a:ext uri="{FF2B5EF4-FFF2-40B4-BE49-F238E27FC236}">
                <a16:creationId xmlns:a16="http://schemas.microsoft.com/office/drawing/2014/main" id="{BB4303AE-8ECE-49A0-88B9-37BBA205EA93}"/>
              </a:ext>
            </a:extLst>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dirty="0"/>
              <a:t>1/26</a:t>
            </a:r>
            <a:endParaRPr lang="en-US" sz="1400" dirty="0"/>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34" name="Rounded Rectangle 33"/>
          <p:cNvSpPr/>
          <p:nvPr/>
        </p:nvSpPr>
        <p:spPr>
          <a:xfrm>
            <a:off x="1980107"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4603144"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33074" y="168442"/>
            <a:ext cx="8652346" cy="5097923"/>
          </a:xfrm>
          <a:prstGeom prst="rect">
            <a:avLst/>
          </a:prstGeom>
          <a:noFill/>
        </p:spPr>
        <p:txBody>
          <a:bodyPr wrap="square" rtlCol="0">
            <a:noAutofit/>
          </a:bodyPr>
          <a:lstStyle/>
          <a:p>
            <a:pPr algn="just" rtl="1"/>
            <a:r>
              <a:rPr lang="fa-IR" sz="2000" b="1" dirty="0">
                <a:cs typeface="B Nazanin" panose="00000400000000000000" pitchFamily="2" charset="-78"/>
              </a:rPr>
              <a:t>مقدمه</a:t>
            </a:r>
          </a:p>
          <a:p>
            <a:pPr algn="just" rtl="1"/>
            <a:endParaRPr lang="fa-IR" sz="2000" dirty="0">
              <a:cs typeface="B Nazanin" panose="00000400000000000000" pitchFamily="2" charset="-78"/>
            </a:endParaRPr>
          </a:p>
          <a:p>
            <a:pPr algn="just" rtl="1"/>
            <a:r>
              <a:rPr lang="fa-IR" sz="2000" dirty="0">
                <a:cs typeface="B Nazanin" panose="00000400000000000000" pitchFamily="2" charset="-78"/>
              </a:rPr>
              <a:t>کمک به همکاران در حل مشکلات کاری در سازمان‌هایی مانند شرکت‌های خدمات حرفه‌ای مهم است؛ چرا که در این سازمان‌ها بیشتر کارها توسط تیم‌های پروژه‌ای انجام می‌شود که خدمات سفارشی مشتریان را عرضه می‌کنند</a:t>
            </a:r>
            <a:r>
              <a:rPr lang="en-US" sz="2000" dirty="0">
                <a:cs typeface="B Nazanin" panose="00000400000000000000" pitchFamily="2" charset="-78"/>
              </a:rPr>
              <a:t>. </a:t>
            </a:r>
            <a:endParaRPr lang="fa-IR" sz="2000" dirty="0">
              <a:cs typeface="B Nazanin" panose="00000400000000000000" pitchFamily="2" charset="-78"/>
            </a:endParaRPr>
          </a:p>
          <a:p>
            <a:pPr algn="just" rtl="1"/>
            <a:r>
              <a:rPr lang="fa-IR" sz="2000" dirty="0">
                <a:cs typeface="B Nazanin" panose="00000400000000000000" pitchFamily="2" charset="-78"/>
              </a:rPr>
              <a:t>کمک به دیگران به عنوان اقدامی مهربانانه تلقی می‌شود که می‌تواند منجر به ارزیابی‌ عملکرد بالای مدیران تیم می‌شود تحقیقات گسترده‌ای نتایج رفتار امدادی در محل کار را مورد بررسی قرار داده است این پژوهش نشان می‌دهد که کمک به طور متفاوتی با انواع مختلف عملکرد از جمله عملکرد شغلی عینی ظرفیت جذب سازمانی و نوآوری مرتبط می‌باشد. </a:t>
            </a:r>
          </a:p>
          <a:p>
            <a:pPr algn="just" rtl="1"/>
            <a:endParaRPr lang="fa-IR" sz="2000" dirty="0">
              <a:cs typeface="B Nazanin" panose="00000400000000000000" pitchFamily="2" charset="-78"/>
            </a:endParaRPr>
          </a:p>
          <a:p>
            <a:pPr algn="just" rtl="1"/>
            <a:r>
              <a:rPr lang="fa-IR" sz="2000" dirty="0">
                <a:cs typeface="B Nazanin" panose="00000400000000000000" pitchFamily="2" charset="-78"/>
              </a:rPr>
              <a:t>اگرچه نشان داده شده است که کمک دارای معدود مزیت‌هایی برای کارمندان می‌باشد؛ اما رابطه بین کمک و عملکرد شغلی عینی کمتر مشخص است. با استفاده از چارچوب تخصیص منابع، برگرون  (2007) تأثیر منفی کمک روی عملکرد شغلی را از نظر محدودیت‌هایی که کمک‌کنندگان برای منابع فردی‌شان مانند زمان و تلاش شخصی دارند، توضیح داد. بنابراین، زمان اختصاص یافته به کمک می‌تواند زمان موجود برای انجام کار شخصی را کاهش دهد.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dirty="0"/>
              <a:t>2/26</a:t>
            </a:r>
            <a:endParaRPr lang="en-US" dirty="0"/>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184264" y="640227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
        <p:nvSpPr>
          <p:cNvPr id="15" name="TextBox 14">
            <a:extLst>
              <a:ext uri="{FF2B5EF4-FFF2-40B4-BE49-F238E27FC236}">
                <a16:creationId xmlns:a16="http://schemas.microsoft.com/office/drawing/2014/main" id="{09F28625-5787-4950-B3DA-064E38398163}"/>
              </a:ext>
            </a:extLst>
          </p:cNvPr>
          <p:cNvSpPr txBox="1"/>
          <p:nvPr/>
        </p:nvSpPr>
        <p:spPr>
          <a:xfrm>
            <a:off x="475894" y="5999942"/>
            <a:ext cx="6915506" cy="369332"/>
          </a:xfrm>
          <a:prstGeom prst="rect">
            <a:avLst/>
          </a:prstGeom>
          <a:noFill/>
        </p:spPr>
        <p:txBody>
          <a:bodyPr wrap="square" rtlCol="0">
            <a:spAutoFit/>
          </a:bodyPr>
          <a:lstStyle/>
          <a:p>
            <a:pPr algn="r"/>
            <a:r>
              <a:rPr lang="fa-IR" dirty="0">
                <a:solidFill>
                  <a:schemeClr val="bg1"/>
                </a:solidFill>
              </a:rPr>
              <a:t>چکیده، مقدمه و پیشینه مطالعاتی</a:t>
            </a:r>
            <a:endParaRPr lang="en-US" dirty="0">
              <a:solidFill>
                <a:schemeClr val="bg1"/>
              </a:solidFill>
            </a:endParaRPr>
          </a:p>
        </p:txBody>
      </p:sp>
    </p:spTree>
    <p:extLst>
      <p:ext uri="{BB962C8B-B14F-4D97-AF65-F5344CB8AC3E}">
        <p14:creationId xmlns:p14="http://schemas.microsoft.com/office/powerpoint/2010/main" val="27897565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33074" y="168442"/>
            <a:ext cx="8652346" cy="5097923"/>
          </a:xfrm>
          <a:prstGeom prst="rect">
            <a:avLst/>
          </a:prstGeom>
          <a:noFill/>
        </p:spPr>
        <p:txBody>
          <a:bodyPr wrap="square" rtlCol="0">
            <a:noAutofit/>
          </a:bodyPr>
          <a:lstStyle/>
          <a:p>
            <a:pPr algn="just" rtl="1"/>
            <a:endParaRPr lang="fa-IR" sz="2000" dirty="0">
              <a:cs typeface="B Nazanin" panose="00000400000000000000" pitchFamily="2" charset="-78"/>
            </a:endParaRPr>
          </a:p>
          <a:p>
            <a:pPr algn="just" rtl="1"/>
            <a:r>
              <a:rPr lang="fa-IR" sz="2000" dirty="0">
                <a:cs typeface="B Nazanin" panose="00000400000000000000" pitchFamily="2" charset="-78"/>
              </a:rPr>
              <a:t>به لحاظ تجربی، برگرون و همکاران (2013) دریافتند که کارمندان یک شرکت خدمات حرفه‌ای که زمان بیشتری را صرف کمک به دیگران می‌کنند پیشرفت شغلی کندتری نسبت به همتایان خود که کمک‌رسانی کمتری دارند تجربه می‌کنند، در نتیجه افزایش حقوق و نرخ پیشرفت کمتری خواهند داشت. در زمینه‌های شرکت خدمات حرفه‌ای که ساعات قابل محاسبه یک شاخص مهم برای عملکرد است، اثرات نامطلوب ناشی از کمک می‌تواند به طور چشمگیری مشکل ساز باشد.</a:t>
            </a:r>
          </a:p>
          <a:p>
            <a:pPr algn="just" rtl="1"/>
            <a:endParaRPr lang="fa-IR" sz="2000" dirty="0">
              <a:cs typeface="B Nazanin" panose="00000400000000000000" pitchFamily="2" charset="-78"/>
            </a:endParaRPr>
          </a:p>
          <a:p>
            <a:pPr algn="just" rtl="1"/>
            <a:r>
              <a:rPr lang="fa-IR" sz="2000" dirty="0">
                <a:cs typeface="B Nazanin" panose="00000400000000000000" pitchFamily="2" charset="-78"/>
              </a:rPr>
              <a:t>یک سوال اساسی این است که آیا کمک به دیگران بدون آسیب رساندن به عملکرد شغلی عینی خود میسر است یا نه؟ مطالعه حاضر با این پیش فرض پیش‌بینی شده است که کمک به دیگران وقتی که کمک بوسیله دیگران قابل مشاهده و تشخیص باشد؛ منجر به عملکرد شغلی فردی عینی بالایی می‌شود. برگرون (2007) اظهار می‌دارد که رؤیت‌پذیری رابطه بین کمک و عملکرد شغلی فردی را با ایجاد ضوابطی برای شناخت مشارکت‌های فردی مفید تشدید می‌کند. کمک به همکاران همیشه قابل مشاهده نیست و می‌توان آن را در رتبه بندی عملکرد شغلی نادیده گرفت. ما فرض می‌کنیم وقتی که افراد تیم از استراتژی‌های کاری استفاده می‌کنند که به آن دسته از اعضا که به همکاران کمک می‌کنند تا کمک را از راه‌های با ارزش یا مؤثر میسر نمایند؛ عملکرد شغلی عینی فردی افزایش می‌یابد.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dirty="0"/>
              <a:t>3/26</a:t>
            </a:r>
            <a:endParaRPr lang="en-US" dirty="0"/>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5" name="TextBox 14">
            <a:extLst>
              <a:ext uri="{FF2B5EF4-FFF2-40B4-BE49-F238E27FC236}">
                <a16:creationId xmlns:a16="http://schemas.microsoft.com/office/drawing/2014/main" id="{04E771C6-88B2-4E4D-96D5-291F9AA846A0}"/>
              </a:ext>
            </a:extLst>
          </p:cNvPr>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17" name="Rounded Rectangle 33">
            <a:extLst>
              <a:ext uri="{FF2B5EF4-FFF2-40B4-BE49-F238E27FC236}">
                <a16:creationId xmlns:a16="http://schemas.microsoft.com/office/drawing/2014/main" id="{28167C61-30BD-40EB-97F2-D205E232E7E1}"/>
              </a:ext>
            </a:extLst>
          </p:cNvPr>
          <p:cNvSpPr/>
          <p:nvPr/>
        </p:nvSpPr>
        <p:spPr>
          <a:xfrm>
            <a:off x="1980107"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8" name="Rounded Rectangle 35">
            <a:extLst>
              <a:ext uri="{FF2B5EF4-FFF2-40B4-BE49-F238E27FC236}">
                <a16:creationId xmlns:a16="http://schemas.microsoft.com/office/drawing/2014/main" id="{526E8DD1-0400-40C9-AF72-81C7ABA9D849}"/>
              </a:ext>
            </a:extLst>
          </p:cNvPr>
          <p:cNvSpPr/>
          <p:nvPr/>
        </p:nvSpPr>
        <p:spPr>
          <a:xfrm>
            <a:off x="4603144"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9" name="Rounded Rectangle 15">
            <a:extLst>
              <a:ext uri="{FF2B5EF4-FFF2-40B4-BE49-F238E27FC236}">
                <a16:creationId xmlns:a16="http://schemas.microsoft.com/office/drawing/2014/main" id="{30B213F1-E4E9-41C8-8055-74955B0F53CA}"/>
              </a:ext>
            </a:extLst>
          </p:cNvPr>
          <p:cNvSpPr/>
          <p:nvPr/>
        </p:nvSpPr>
        <p:spPr>
          <a:xfrm>
            <a:off x="7184264" y="640227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
        <p:nvSpPr>
          <p:cNvPr id="16" name="TextBox 15">
            <a:extLst>
              <a:ext uri="{FF2B5EF4-FFF2-40B4-BE49-F238E27FC236}">
                <a16:creationId xmlns:a16="http://schemas.microsoft.com/office/drawing/2014/main" id="{2CE83F05-495B-4D68-8297-EC12000ECE4C}"/>
              </a:ext>
            </a:extLst>
          </p:cNvPr>
          <p:cNvSpPr txBox="1"/>
          <p:nvPr/>
        </p:nvSpPr>
        <p:spPr>
          <a:xfrm>
            <a:off x="475894" y="5999942"/>
            <a:ext cx="6915506" cy="369332"/>
          </a:xfrm>
          <a:prstGeom prst="rect">
            <a:avLst/>
          </a:prstGeom>
          <a:noFill/>
        </p:spPr>
        <p:txBody>
          <a:bodyPr wrap="square" rtlCol="0">
            <a:spAutoFit/>
          </a:bodyPr>
          <a:lstStyle/>
          <a:p>
            <a:pPr algn="r"/>
            <a:r>
              <a:rPr lang="fa-IR" dirty="0">
                <a:solidFill>
                  <a:schemeClr val="bg1"/>
                </a:solidFill>
              </a:rPr>
              <a:t>چکیده، مقدمه و پیشینه مطالعاتی</a:t>
            </a:r>
            <a:endParaRPr lang="en-US" dirty="0">
              <a:solidFill>
                <a:schemeClr val="bg1"/>
              </a:solidFill>
            </a:endParaRPr>
          </a:p>
        </p:txBody>
      </p:sp>
    </p:spTree>
    <p:extLst>
      <p:ext uri="{BB962C8B-B14F-4D97-AF65-F5344CB8AC3E}">
        <p14:creationId xmlns:p14="http://schemas.microsoft.com/office/powerpoint/2010/main" val="282025914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32093"/>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464982"/>
            <a:ext cx="8652346" cy="5097923"/>
          </a:xfrm>
          <a:prstGeom prst="rect">
            <a:avLst/>
          </a:prstGeom>
          <a:noFill/>
        </p:spPr>
        <p:txBody>
          <a:bodyPr wrap="square" rtlCol="0">
            <a:noAutofit/>
          </a:bodyPr>
          <a:lstStyle/>
          <a:p>
            <a:pPr algn="r" rtl="1"/>
            <a:endParaRPr lang="fa-IR" sz="2400" dirty="0">
              <a:effectLst>
                <a:outerShdw blurRad="38100" dist="38100" dir="2700000" algn="tl">
                  <a:srgbClr val="000000">
                    <a:alpha val="43137"/>
                  </a:srgbClr>
                </a:outerShdw>
              </a:effectLst>
              <a:cs typeface="B Nazanin" panose="00000400000000000000" pitchFamily="2" charset="-78"/>
            </a:endParaRPr>
          </a:p>
          <a:p>
            <a:pPr algn="ctr" rtl="1"/>
            <a:endParaRPr lang="fa-IR" sz="6600" dirty="0">
              <a:effectLst>
                <a:outerShdw blurRad="38100" dist="38100" dir="2700000" algn="tl">
                  <a:srgbClr val="000000">
                    <a:alpha val="43137"/>
                  </a:srgbClr>
                </a:outerShdw>
                <a:reflection blurRad="6350" stA="60000" endA="900" endPos="60000" dist="29997" dir="5400000" sy="-100000" algn="bl" rotWithShape="0"/>
              </a:effectLst>
              <a:cs typeface="B Titr" panose="00000700000000000000" pitchFamily="2" charset="-78"/>
            </a:endParaRPr>
          </a:p>
          <a:p>
            <a:pPr algn="ctr" rtl="1"/>
            <a:r>
              <a:rPr lang="fa-IR" sz="6600" b="1" dirty="0">
                <a:ln w="6600">
                  <a:solidFill>
                    <a:schemeClr val="accent2"/>
                  </a:solidFill>
                  <a:prstDash val="solid"/>
                </a:ln>
                <a:solidFill>
                  <a:srgbClr val="FFFFFF"/>
                </a:solidFill>
                <a:effectLst>
                  <a:outerShdw blurRad="50800" dist="38100" dir="8100000" algn="tr" rotWithShape="0">
                    <a:prstClr val="black">
                      <a:alpha val="40000"/>
                    </a:prstClr>
                  </a:outerShdw>
                </a:effectLst>
                <a:cs typeface="B Titr" panose="00000700000000000000" pitchFamily="2" charset="-78"/>
              </a:rPr>
              <a:t>با تشکر از توجه شما</a:t>
            </a:r>
          </a:p>
          <a:p>
            <a:pPr algn="ctr" rtl="1"/>
            <a:endParaRPr lang="fa-IR" sz="6600" dirty="0">
              <a:effectLst>
                <a:outerShdw blurRad="38100" dist="38100" dir="2700000" algn="tl">
                  <a:srgbClr val="000000">
                    <a:alpha val="43137"/>
                  </a:srgbClr>
                </a:outerShdw>
              </a:effectLst>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613982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635760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06763531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76f9cd54ed32a9a96db1bc9a308794499f9b5d83"/>
</p:tagLst>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661</Words>
  <Application>Microsoft Office PowerPoint</Application>
  <PresentationFormat>On-screen Show (4:3)</PresentationFormat>
  <Paragraphs>37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2021-09-19T07:50:36Z</dcterms:modified>
</cp:coreProperties>
</file>