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45" r:id="rId5"/>
    <p:sldId id="303" r:id="rId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61" autoAdjust="0"/>
    <p:restoredTop sz="94660"/>
  </p:normalViewPr>
  <p:slideViewPr>
    <p:cSldViewPr snapToGrid="0">
      <p:cViewPr>
        <p:scale>
          <a:sx n="75" d="100"/>
          <a:sy n="75" d="100"/>
        </p:scale>
        <p:origin x="1158" y="-3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9/8/2021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9/8/2021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9/8/2021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9/8/2021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00444"/>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000" b="1" dirty="0">
                <a:cs typeface="B Nazanin" panose="00000400000000000000" pitchFamily="2" charset="-78"/>
              </a:rPr>
              <a:t>تولید کامپوزیت های بتن سبز شامل الیاف پسماند پلاستیکی فلزی شده و خاکستر سوخت روغن نخل</a:t>
            </a:r>
            <a:endParaRPr lang="en-US" sz="20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64695" y="194327"/>
            <a:ext cx="8652346" cy="5097923"/>
          </a:xfrm>
          <a:prstGeom prst="rect">
            <a:avLst/>
          </a:prstGeom>
          <a:noFill/>
        </p:spPr>
        <p:txBody>
          <a:bodyPr wrap="square" rtlCol="0">
            <a:noAutofit/>
          </a:bodyPr>
          <a:lstStyle/>
          <a:p>
            <a:pPr algn="ctr" rtl="1"/>
            <a:r>
              <a:rPr lang="fa-IR" sz="2400" b="1" dirty="0">
                <a:cs typeface="B Nazanin" panose="00000400000000000000" pitchFamily="2" charset="-78"/>
              </a:rPr>
              <a:t>فصل اول</a:t>
            </a:r>
          </a:p>
          <a:p>
            <a:pPr algn="just" rtl="1"/>
            <a:endParaRPr lang="fa-IR" sz="2400" b="1" dirty="0">
              <a:cs typeface="B Nazanin" panose="00000400000000000000" pitchFamily="2" charset="-78"/>
            </a:endParaRPr>
          </a:p>
          <a:p>
            <a:pPr algn="just" rtl="1"/>
            <a:endParaRPr lang="fa-IR" sz="2400" dirty="0">
              <a:effectLst>
                <a:outerShdw blurRad="38100" dist="38100" dir="2700000" algn="tl">
                  <a:srgbClr val="000000">
                    <a:alpha val="43137"/>
                  </a:srgbClr>
                </a:outerShdw>
              </a:effectLst>
              <a:cs typeface="B Nazanin" panose="00000400000000000000" pitchFamily="2" charset="-78"/>
            </a:endParaRPr>
          </a:p>
          <a:p>
            <a:pPr algn="just" rtl="1"/>
            <a:r>
              <a:rPr lang="fa-IR" sz="2000" b="1" dirty="0">
                <a:cs typeface="B Nazanin" panose="00000400000000000000" pitchFamily="2" charset="-78"/>
              </a:rPr>
              <a:t>چکیده :</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در میان راه‌حل‌های موجود بالقوه برای یک محیط تمیزتر، یکی از انها به حداقل رساندن مصرف مصالح غیرقابل ‌تجزیه زیستی و کاهش پسماند است. تولید و دفع پلاستیک‌های پسماند اثرات شدیدی بر محیط‌زیست دارد. استفاده از مصالح پسماند جامد در ساخت‌وساز پایدار به دلیل هزینه کمتر مصالح پسماند همراه با صرفه‌جویی در مکان‌های دفن زباله، توجه زیادی را به خود جلب کرده ‌است. در این مقاله، امکان‌ ارزیابی و استفاده از الیاف پسماند پلاستیکی فلزی شده ‏</a:t>
            </a:r>
            <a:r>
              <a:rPr lang="en-US" sz="2000" dirty="0">
                <a:cs typeface="B Nazanin" panose="00000400000000000000" pitchFamily="2" charset="-78"/>
              </a:rPr>
              <a:t> MPW‏</a:t>
            </a:r>
            <a:r>
              <a:rPr lang="fa-IR" sz="2000" dirty="0">
                <a:cs typeface="B Nazanin" panose="00000400000000000000" pitchFamily="2" charset="-78"/>
              </a:rPr>
              <a:t>و خاکستر سوخت روغن نخل ‏</a:t>
            </a:r>
            <a:r>
              <a:rPr lang="en-US" sz="2000" dirty="0">
                <a:cs typeface="B Nazanin" panose="00000400000000000000" pitchFamily="2" charset="-78"/>
              </a:rPr>
              <a:t> POFA‏</a:t>
            </a:r>
            <a:r>
              <a:rPr lang="fa-IR" sz="2000" dirty="0">
                <a:cs typeface="B Nazanin" panose="00000400000000000000" pitchFamily="2" charset="-78"/>
              </a:rPr>
              <a:t>در تولید کامپوزیت های بتنی با ارزیابی خواص مکانیکی و سرعت پالس اولتراسونیک مورد بررسی قرار گرفت. شش مخلوط بتنی حاوی الیاف پسماند پلاستیکی فلزی شده </a:t>
            </a:r>
            <a:r>
              <a:rPr lang="en-US" sz="2000" dirty="0">
                <a:cs typeface="B Nazanin" panose="00000400000000000000" pitchFamily="2" charset="-78"/>
              </a:rPr>
              <a:t>MPW</a:t>
            </a:r>
            <a:r>
              <a:rPr lang="fa-IR" sz="2000" dirty="0">
                <a:cs typeface="B Nazanin" panose="00000400000000000000" pitchFamily="2" charset="-78"/>
              </a:rPr>
              <a:t> به صورت متغیر از ۰ تا ۱.۲۵ % با طول ۲۰ میلیمتر از سیمان پورتلند معمولی </a:t>
            </a:r>
            <a:r>
              <a:rPr lang="en-US" sz="2000" dirty="0">
                <a:cs typeface="B Nazanin" panose="00000400000000000000" pitchFamily="2" charset="-78"/>
              </a:rPr>
              <a:t>OPC</a:t>
            </a:r>
            <a:r>
              <a:rPr lang="fa-IR" sz="2000" dirty="0">
                <a:cs typeface="B Nazanin" panose="00000400000000000000" pitchFamily="2" charset="-78"/>
              </a:rPr>
              <a:t> </a:t>
            </a:r>
            <a:r>
              <a:rPr lang="en-US" sz="2000" dirty="0">
                <a:cs typeface="B Nazanin" panose="00000400000000000000" pitchFamily="2" charset="-78"/>
              </a:rPr>
              <a:t>‏</a:t>
            </a:r>
            <a:r>
              <a:rPr lang="fa-IR" sz="2000" dirty="0">
                <a:cs typeface="B Nazanin" panose="00000400000000000000" pitchFamily="2" charset="-78"/>
              </a:rPr>
              <a:t>ساخته شدند. شش مخلوط بتنی مختلف با میزان الیاف یکسان نیز ساخته شدند، که در آن ۲۰ % خاکستر سوخت روغن نخل </a:t>
            </a:r>
            <a:r>
              <a:rPr lang="en-US" sz="2000" dirty="0">
                <a:cs typeface="B Nazanin" panose="00000400000000000000" pitchFamily="2" charset="-78"/>
              </a:rPr>
              <a:t> POFA </a:t>
            </a:r>
            <a:r>
              <a:rPr lang="fa-IR" sz="2000" dirty="0">
                <a:cs typeface="B Nazanin" panose="00000400000000000000" pitchFamily="2" charset="-78"/>
              </a:rPr>
              <a:t>جایگزین سیمان پورتلند معمولی </a:t>
            </a:r>
            <a:r>
              <a:rPr lang="en-US" sz="2000" dirty="0">
                <a:cs typeface="B Nazanin" panose="00000400000000000000" pitchFamily="2" charset="-78"/>
              </a:rPr>
              <a:t>OPC</a:t>
            </a:r>
            <a:r>
              <a:rPr lang="fa-IR" sz="2000" dirty="0">
                <a:cs typeface="B Nazanin" panose="00000400000000000000" pitchFamily="2" charset="-78"/>
              </a:rPr>
              <a:t> شد.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999695" y="5496634"/>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چکیده و مقدمه</a:t>
            </a:r>
            <a:endParaRPr lang="en-US" dirty="0">
              <a:solidFill>
                <a:schemeClr val="bg1"/>
              </a:solidFill>
            </a:endParaRPr>
          </a:p>
        </p:txBody>
      </p:sp>
      <p:sp>
        <p:nvSpPr>
          <p:cNvPr id="14" name="Action Button: Custom 23">
            <a:hlinkClick r:id="" action="ppaction://noaction" highlightClick="1"/>
            <a:extLst>
              <a:ext uri="{FF2B5EF4-FFF2-40B4-BE49-F238E27FC236}">
                <a16:creationId xmlns:a16="http://schemas.microsoft.com/office/drawing/2014/main" id="{488E3CED-C0CA-46DD-A94D-FCC1C1EE858C}"/>
              </a:ext>
            </a:extLst>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1/26</a:t>
            </a:r>
            <a:endParaRPr lang="en-US" dirty="0"/>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endParaRPr lang="fa-IR" sz="2000" dirty="0">
              <a:cs typeface="B Nazanin" panose="00000400000000000000" pitchFamily="2" charset="-78"/>
            </a:endParaRPr>
          </a:p>
          <a:p>
            <a:pPr algn="just" rtl="1"/>
            <a:r>
              <a:rPr lang="fa-IR" sz="2000" dirty="0">
                <a:cs typeface="B Nazanin" panose="00000400000000000000" pitchFamily="2" charset="-78"/>
              </a:rPr>
              <a:t>نتایج نشان می‌دهد که الیاف پسماند پلاستیکی فلزی شده </a:t>
            </a:r>
            <a:r>
              <a:rPr lang="en-US" sz="2000" dirty="0">
                <a:cs typeface="B Nazanin" panose="00000400000000000000" pitchFamily="2" charset="-78"/>
              </a:rPr>
              <a:t>MPW، </a:t>
            </a:r>
            <a:r>
              <a:rPr lang="fa-IR" sz="2000" dirty="0">
                <a:cs typeface="B Nazanin" panose="00000400000000000000" pitchFamily="2" charset="-78"/>
              </a:rPr>
              <a:t>به همراه خاکستر سوخت روغن نخل </a:t>
            </a:r>
            <a:r>
              <a:rPr lang="en-US" sz="2000" dirty="0">
                <a:cs typeface="B Nazanin" panose="00000400000000000000" pitchFamily="2" charset="-78"/>
              </a:rPr>
              <a:t>POFA</a:t>
            </a:r>
            <a:r>
              <a:rPr lang="fa-IR" sz="2000" dirty="0">
                <a:cs typeface="B Nazanin" panose="00000400000000000000" pitchFamily="2" charset="-78"/>
              </a:rPr>
              <a:t> کارایی بتن‌ها را کاهش داده‌اند. همچنین مشخص شده‌ است که با اضافه کردن الیاف پسماند پلاستیکی فلزی شده </a:t>
            </a:r>
            <a:r>
              <a:rPr lang="en-US" sz="2000" dirty="0">
                <a:cs typeface="B Nazanin" panose="00000400000000000000" pitchFamily="2" charset="-78"/>
              </a:rPr>
              <a:t>MPW</a:t>
            </a:r>
            <a:r>
              <a:rPr lang="fa-IR" sz="2000" dirty="0">
                <a:cs typeface="B Nazanin" panose="00000400000000000000" pitchFamily="2" charset="-78"/>
              </a:rPr>
              <a:t> به مخلوط‌های بتنی، مقاومت فشاری برای مخلوط‌های سیمان پورتلند معمولی </a:t>
            </a:r>
            <a:r>
              <a:rPr lang="en-US" sz="2000" dirty="0">
                <a:cs typeface="B Nazanin" panose="00000400000000000000" pitchFamily="2" charset="-78"/>
              </a:rPr>
              <a:t>OPC</a:t>
            </a:r>
            <a:r>
              <a:rPr lang="fa-IR" sz="2000" dirty="0">
                <a:cs typeface="B Nazanin" panose="00000400000000000000" pitchFamily="2" charset="-78"/>
              </a:rPr>
              <a:t> و خاکستر سوخت روغن نخل </a:t>
            </a:r>
            <a:r>
              <a:rPr lang="en-US" sz="2000" dirty="0">
                <a:cs typeface="B Nazanin" panose="00000400000000000000" pitchFamily="2" charset="-78"/>
              </a:rPr>
              <a:t>POFA</a:t>
            </a:r>
            <a:r>
              <a:rPr lang="fa-IR" sz="2000" dirty="0">
                <a:cs typeface="B Nazanin" panose="00000400000000000000" pitchFamily="2" charset="-78"/>
              </a:rPr>
              <a:t> در سنین اولیه گیرش بتن کاهش می‌یابد. اگرچه در دوره عمل‌آوری ۹۱ روزه، این مخلوط‌ها حاوی خاکستر سوخت روغن نخل </a:t>
            </a:r>
            <a:r>
              <a:rPr lang="en-US" sz="2000" dirty="0">
                <a:cs typeface="B Nazanin" panose="00000400000000000000" pitchFamily="2" charset="-78"/>
              </a:rPr>
              <a:t>POFA</a:t>
            </a:r>
            <a:r>
              <a:rPr lang="fa-IR" sz="2000" dirty="0">
                <a:cs typeface="B Nazanin" panose="00000400000000000000" pitchFamily="2" charset="-78"/>
              </a:rPr>
              <a:t> بودند که مقاومت فشاری بالاتری از مخلوط‌های دارای سیمان پورتلند معمولی </a:t>
            </a:r>
            <a:r>
              <a:rPr lang="en-US" sz="2000" dirty="0">
                <a:cs typeface="B Nazanin" panose="00000400000000000000" pitchFamily="2" charset="-78"/>
              </a:rPr>
              <a:t>OPC</a:t>
            </a:r>
            <a:r>
              <a:rPr lang="fa-IR" sz="2000" dirty="0">
                <a:cs typeface="B Nazanin" panose="00000400000000000000" pitchFamily="2" charset="-78"/>
              </a:rPr>
              <a:t> داشتند. مخلوط های دارای الیاف پسماند پلاستیکی فلزی شده </a:t>
            </a:r>
            <a:r>
              <a:rPr lang="en-US" sz="2000" dirty="0">
                <a:cs typeface="B Nazanin" panose="00000400000000000000" pitchFamily="2" charset="-78"/>
              </a:rPr>
              <a:t>MPW</a:t>
            </a:r>
            <a:r>
              <a:rPr lang="fa-IR" sz="2000" dirty="0">
                <a:cs typeface="B Nazanin" panose="00000400000000000000" pitchFamily="2" charset="-78"/>
              </a:rPr>
              <a:t> و خاکستر سوخت روغن نخل </a:t>
            </a:r>
            <a:r>
              <a:rPr lang="en-US" sz="2000" dirty="0">
                <a:cs typeface="B Nazanin" panose="00000400000000000000" pitchFamily="2" charset="-78"/>
              </a:rPr>
              <a:t>POFA</a:t>
            </a:r>
            <a:r>
              <a:rPr lang="fa-IR" sz="2000" dirty="0">
                <a:cs typeface="B Nazanin" panose="00000400000000000000" pitchFamily="2" charset="-78"/>
              </a:rPr>
              <a:t> همچنین مقاومت کششی و خمشی را افزایش دادند و در نتیجه باعث افزایش انعطاف‌پذیری شدند. این مطالعه نشان داد که الیاف پسماند پلاستیکی فلزی شده </a:t>
            </a:r>
            <a:r>
              <a:rPr lang="en-US" sz="2000" dirty="0">
                <a:cs typeface="B Nazanin" panose="00000400000000000000" pitchFamily="2" charset="-78"/>
              </a:rPr>
              <a:t>MPW</a:t>
            </a:r>
            <a:r>
              <a:rPr lang="fa-IR" sz="2000" dirty="0">
                <a:cs typeface="B Nazanin" panose="00000400000000000000" pitchFamily="2" charset="-78"/>
              </a:rPr>
              <a:t> پتانسیل استفاده در بتن پایدار با بهبود خواص مکانیکی را دارند.</a:t>
            </a:r>
          </a:p>
          <a:p>
            <a:pPr algn="just" rtl="1"/>
            <a:endParaRPr lang="fa-IR" sz="2000" dirty="0">
              <a:cs typeface="B Nazanin" panose="00000400000000000000" pitchFamily="2" charset="-78"/>
            </a:endParaRPr>
          </a:p>
          <a:p>
            <a:pPr algn="just" rtl="1"/>
            <a:endParaRPr lang="fa-IR" sz="2000" dirty="0">
              <a:cs typeface="B Nazanin" panose="00000400000000000000" pitchFamily="2" charset="-78"/>
            </a:endParaRPr>
          </a:p>
          <a:p>
            <a:pPr algn="just" rtl="1"/>
            <a:endParaRPr lang="fa-IR" sz="2000" dirty="0">
              <a:cs typeface="B Nazanin" panose="00000400000000000000" pitchFamily="2" charset="-78"/>
            </a:endParaRPr>
          </a:p>
          <a:p>
            <a:pPr algn="just" rtl="1"/>
            <a:r>
              <a:rPr lang="fa-IR" sz="2000" b="1" dirty="0">
                <a:cs typeface="B Nazanin" panose="00000400000000000000" pitchFamily="2" charset="-78"/>
              </a:rPr>
              <a:t>واژه های کلیدی: </a:t>
            </a:r>
            <a:r>
              <a:rPr lang="fa-IR" sz="2000" dirty="0">
                <a:cs typeface="B Nazanin" panose="00000400000000000000" pitchFamily="2" charset="-78"/>
              </a:rPr>
              <a:t>پایداری، خاکستر سوخت روغن نخل بتن، الیاف پسماند پلاستیکی فلزی شده، خصوصیات فیزیکی و مکانیکی</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2/26</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5A314CCB-7C29-481A-8F10-247B6734CBD6}"/>
              </a:ext>
            </a:extLst>
          </p:cNvPr>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17" name="Rounded Rectangle 33">
            <a:extLst>
              <a:ext uri="{FF2B5EF4-FFF2-40B4-BE49-F238E27FC236}">
                <a16:creationId xmlns:a16="http://schemas.microsoft.com/office/drawing/2014/main" id="{8A6ABB41-9902-40D3-85E9-199C83A170E8}"/>
              </a:ext>
            </a:extLst>
          </p:cNvPr>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ounded Rectangle 35">
            <a:extLst>
              <a:ext uri="{FF2B5EF4-FFF2-40B4-BE49-F238E27FC236}">
                <a16:creationId xmlns:a16="http://schemas.microsoft.com/office/drawing/2014/main" id="{1F63BBD6-6F2C-4E5C-88BB-86A63484580F}"/>
              </a:ext>
            </a:extLst>
          </p:cNvPr>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5">
            <a:extLst>
              <a:ext uri="{FF2B5EF4-FFF2-40B4-BE49-F238E27FC236}">
                <a16:creationId xmlns:a16="http://schemas.microsoft.com/office/drawing/2014/main" id="{1807A918-0CD9-4B38-B623-B5528B072B9D}"/>
              </a:ext>
            </a:extLst>
          </p:cNvPr>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22" name="TextBox 21">
            <a:extLst>
              <a:ext uri="{FF2B5EF4-FFF2-40B4-BE49-F238E27FC236}">
                <a16:creationId xmlns:a16="http://schemas.microsoft.com/office/drawing/2014/main" id="{C1595B84-E351-4F9A-A4DC-9A17D185A821}"/>
              </a:ext>
            </a:extLst>
          </p:cNvPr>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چکیده و مقدمه</a:t>
            </a:r>
            <a:endParaRPr lang="en-US" dirty="0">
              <a:solidFill>
                <a:schemeClr val="bg1"/>
              </a:solidFill>
            </a:endParaRPr>
          </a:p>
        </p:txBody>
      </p:sp>
    </p:spTree>
    <p:extLst>
      <p:ext uri="{BB962C8B-B14F-4D97-AF65-F5344CB8AC3E}">
        <p14:creationId xmlns:p14="http://schemas.microsoft.com/office/powerpoint/2010/main" val="2789756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endParaRPr lang="fa-IR" sz="2000" dirty="0">
              <a:cs typeface="B Nazanin" panose="00000400000000000000" pitchFamily="2" charset="-78"/>
            </a:endParaRPr>
          </a:p>
          <a:p>
            <a:pPr algn="just" rtl="1"/>
            <a:r>
              <a:rPr lang="fa-IR" sz="2000" b="1" dirty="0">
                <a:cs typeface="B Nazanin" panose="00000400000000000000" pitchFamily="2" charset="-78"/>
              </a:rPr>
              <a:t>مقدمه :</a:t>
            </a:r>
          </a:p>
          <a:p>
            <a:pPr algn="just" rtl="1"/>
            <a:endParaRPr lang="fa-IR" sz="2000" dirty="0">
              <a:cs typeface="B Nazanin" panose="00000400000000000000" pitchFamily="2" charset="-78"/>
            </a:endParaRP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در ۵۰ سال گذشته، تولید انواع و اشکال مختلف پلاستیک ها به طور گسترده در سراسر جهان رشد کرده‌است. پلاستیک ها به طور قابل‌توجهی باعث تولید مقادیر زیادی از زباله ها و پسماندها می شوند. انواع مختلف پلاستیک به طور گسترده در تمام زمینه‌ها، به خصوص در صنایع بسته‌بندی مواد غذایی مورد استفاده قرار می‌گیرند. همانطور که توسط گو و اوزباک اوغلو و شارما و بانسال بیان شده است، تولید کلی پلاستیک در اشکال مختلف تا حدود ۳۰۰ میلیون تن در سال ۲۰۱۴ افزایش یافت. از این میان، تقریبا نیمی از پلاستیک ‌های تولید شده تنها یک‌بار مورد استفاده قرار می‌گیرند، که به طور انتقادی برای تولید و دفع مقدار عظیمی از پسماند پلاستیکی آغاز شده‌اند. در نتیجه، مدیریت ناکافی و نادرست این زباله‌ها مستقیما به اثرات مضر، به عنوان مثال، خطرات سلامتی انسان، خطرات زندگی حیوانات، آلودگی‌های خاک و همچنین آلودگی آب و هوا بر محیط‌زیست منجر می‌شود. با این وجود، اکثر این پسماند پلاستیکی قابلیت بازیافت و بازپردازش شیمیایی یا گرمایی را دارند، اما همه انواع پسماند پلاستیکی برای این دسته مناسب نیستند.</a:t>
            </a:r>
          </a:p>
          <a:p>
            <a:pPr algn="just" rtl="1"/>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3/26</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TextBox 16">
            <a:extLst>
              <a:ext uri="{FF2B5EF4-FFF2-40B4-BE49-F238E27FC236}">
                <a16:creationId xmlns:a16="http://schemas.microsoft.com/office/drawing/2014/main" id="{50B4F88D-4FB1-4DB6-AFD4-FC06CCEF017C}"/>
              </a:ext>
            </a:extLst>
          </p:cNvPr>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18" name="Rounded Rectangle 33">
            <a:extLst>
              <a:ext uri="{FF2B5EF4-FFF2-40B4-BE49-F238E27FC236}">
                <a16:creationId xmlns:a16="http://schemas.microsoft.com/office/drawing/2014/main" id="{8F533CA0-A564-4CB5-9508-53B38087F2C5}"/>
              </a:ext>
            </a:extLst>
          </p:cNvPr>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35">
            <a:extLst>
              <a:ext uri="{FF2B5EF4-FFF2-40B4-BE49-F238E27FC236}">
                <a16:creationId xmlns:a16="http://schemas.microsoft.com/office/drawing/2014/main" id="{39AB492A-629A-495A-8CE0-F55256596D09}"/>
              </a:ext>
            </a:extLst>
          </p:cNvPr>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Rounded Rectangle 15">
            <a:extLst>
              <a:ext uri="{FF2B5EF4-FFF2-40B4-BE49-F238E27FC236}">
                <a16:creationId xmlns:a16="http://schemas.microsoft.com/office/drawing/2014/main" id="{E582B53A-6598-4301-8EB6-FB2B4F9B6E1C}"/>
              </a:ext>
            </a:extLst>
          </p:cNvPr>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23" name="TextBox 22">
            <a:extLst>
              <a:ext uri="{FF2B5EF4-FFF2-40B4-BE49-F238E27FC236}">
                <a16:creationId xmlns:a16="http://schemas.microsoft.com/office/drawing/2014/main" id="{43E19F5C-BBBD-4799-8FC0-807304A45145}"/>
              </a:ext>
            </a:extLst>
          </p:cNvPr>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چکیده و مقدمه</a:t>
            </a:r>
            <a:endParaRPr lang="en-US" dirty="0">
              <a:solidFill>
                <a:schemeClr val="bg1"/>
              </a:solidFill>
            </a:endParaRPr>
          </a:p>
        </p:txBody>
      </p:sp>
    </p:spTree>
    <p:extLst>
      <p:ext uri="{BB962C8B-B14F-4D97-AF65-F5344CB8AC3E}">
        <p14:creationId xmlns:p14="http://schemas.microsoft.com/office/powerpoint/2010/main" val="28202591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5708" y="97554"/>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172367" y="127498"/>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44102" y="151141"/>
            <a:ext cx="8652346" cy="5097923"/>
          </a:xfrm>
          <a:prstGeom prst="rect">
            <a:avLst/>
          </a:prstGeom>
          <a:noFill/>
        </p:spPr>
        <p:txBody>
          <a:bodyPr wrap="square" rtlCol="0">
            <a:noAutofit/>
          </a:bodyPr>
          <a:lstStyle/>
          <a:p>
            <a:pPr algn="ctr"/>
            <a:r>
              <a:rPr lang="fa-IR" sz="2400" dirty="0">
                <a:cs typeface="B Titr" panose="00000700000000000000" pitchFamily="2" charset="-78"/>
              </a:rPr>
              <a:t>منبع</a:t>
            </a:r>
            <a:endParaRPr lang="fa-IR" sz="2400" b="1" dirty="0">
              <a:effectLst>
                <a:outerShdw blurRad="38100" dist="38100" dir="2700000" algn="tl">
                  <a:srgbClr val="000000">
                    <a:alpha val="43137"/>
                  </a:srgbClr>
                </a:outerShdw>
              </a:effectLst>
              <a:cs typeface="B Nazanin" panose="00000400000000000000" pitchFamily="2" charset="-78"/>
            </a:endParaRPr>
          </a:p>
          <a:p>
            <a:pPr algn="r" rtl="1"/>
            <a:r>
              <a:rPr lang="fa-IR" sz="2000" b="1" dirty="0">
                <a:cs typeface="B Nazanin" panose="00000400000000000000" pitchFamily="2" charset="-78"/>
              </a:rPr>
              <a:t>عنوان</a:t>
            </a:r>
            <a:r>
              <a:rPr lang="en-US" sz="2000" b="1" dirty="0">
                <a:cs typeface="B Nazanin" panose="00000400000000000000" pitchFamily="2" charset="-78"/>
              </a:rPr>
              <a:t> </a:t>
            </a:r>
            <a:r>
              <a:rPr lang="fa-IR" sz="2000" b="1" dirty="0">
                <a:cs typeface="B Nazanin" panose="00000400000000000000" pitchFamily="2" charset="-78"/>
              </a:rPr>
              <a:t> مقاله </a:t>
            </a:r>
            <a:r>
              <a:rPr lang="fa-IR" sz="2000" b="1" dirty="0">
                <a:effectLst>
                  <a:outerShdw blurRad="38100" dist="38100" dir="2700000" algn="tl">
                    <a:srgbClr val="000000">
                      <a:alpha val="43137"/>
                    </a:srgbClr>
                  </a:outerShdw>
                </a:effectLst>
                <a:cs typeface="B Nazanin" panose="00000400000000000000" pitchFamily="2" charset="-78"/>
              </a:rPr>
              <a:t>:</a:t>
            </a:r>
          </a:p>
          <a:p>
            <a:pPr rtl="1"/>
            <a:r>
              <a:rPr lang="fa-IR" dirty="0"/>
              <a:t> </a:t>
            </a:r>
            <a:endParaRPr lang="en-US" dirty="0"/>
          </a:p>
          <a:p>
            <a:pPr rtl="1"/>
            <a:r>
              <a:rPr lang="en-US" dirty="0">
                <a:cs typeface="+mj-cs"/>
              </a:rPr>
              <a:t>Green concrete composites production comprising metalized plastic waste fibers and palm oil fuel ash</a:t>
            </a:r>
          </a:p>
          <a:p>
            <a:pPr algn="r" rtl="1"/>
            <a:r>
              <a:rPr lang="fa-IR" sz="2000" b="1" dirty="0">
                <a:cs typeface="B Nazanin" panose="00000400000000000000" pitchFamily="2" charset="-78"/>
              </a:rPr>
              <a:t>ترجمه فارسی عنوان مقاله :</a:t>
            </a:r>
          </a:p>
          <a:p>
            <a:pPr algn="r" rtl="1"/>
            <a:endParaRPr lang="fa-IR" sz="2000" b="1" dirty="0">
              <a:effectLst>
                <a:outerShdw blurRad="38100" dist="38100" dir="2700000" algn="tl">
                  <a:srgbClr val="000000">
                    <a:alpha val="43137"/>
                  </a:srgbClr>
                </a:outerShdw>
              </a:effectLst>
              <a:cs typeface="B Nazanin" panose="00000400000000000000" pitchFamily="2" charset="-78"/>
            </a:endParaRPr>
          </a:p>
          <a:p>
            <a:pPr algn="r" rtl="1"/>
            <a:r>
              <a:rPr lang="fa-IR" sz="2000" dirty="0">
                <a:cs typeface="B Nazanin" panose="00000400000000000000" pitchFamily="2" charset="-78"/>
              </a:rPr>
              <a:t>تولید کامپوزیت های بتن سبز شامل الیاف پسماند پلاستیکی فلزی شده و خاکستر سوخت روغن نخل</a:t>
            </a:r>
          </a:p>
          <a:p>
            <a:pPr algn="r" rtl="1"/>
            <a:endParaRPr lang="fa-IR" sz="2000" dirty="0">
              <a:cs typeface="B Nazanin" panose="00000400000000000000" pitchFamily="2" charset="-78"/>
            </a:endParaRPr>
          </a:p>
          <a:p>
            <a:pPr algn="r" rtl="1"/>
            <a:r>
              <a:rPr lang="fa-IR" sz="2000" b="1" dirty="0">
                <a:cs typeface="B Nazanin" panose="00000400000000000000" pitchFamily="2" charset="-78"/>
              </a:rPr>
              <a:t>نویسنده/گان مقاله :</a:t>
            </a:r>
          </a:p>
          <a:p>
            <a:pPr algn="r" rtl="1"/>
            <a:endParaRPr lang="fa-IR" sz="2000" b="1" dirty="0">
              <a:cs typeface="B Nazanin" panose="00000400000000000000" pitchFamily="2" charset="-78"/>
            </a:endParaRPr>
          </a:p>
          <a:p>
            <a:pPr rtl="1"/>
            <a:r>
              <a:rPr lang="en-US" dirty="0">
                <a:cs typeface="+mj-cs"/>
              </a:rPr>
              <a:t>Rayed </a:t>
            </a:r>
            <a:r>
              <a:rPr lang="en-US" dirty="0" err="1">
                <a:cs typeface="+mj-cs"/>
              </a:rPr>
              <a:t>Alyousef</a:t>
            </a:r>
            <a:r>
              <a:rPr lang="en-US" dirty="0">
                <a:cs typeface="+mj-cs"/>
              </a:rPr>
              <a:t>, Hossein </a:t>
            </a:r>
            <a:r>
              <a:rPr lang="en-US" dirty="0" err="1">
                <a:cs typeface="+mj-cs"/>
              </a:rPr>
              <a:t>Mohammadhosseini</a:t>
            </a:r>
            <a:r>
              <a:rPr lang="en-US" dirty="0">
                <a:cs typeface="+mj-cs"/>
              </a:rPr>
              <a:t>, Mahmood Md. Tahir, </a:t>
            </a:r>
            <a:r>
              <a:rPr lang="en-US" dirty="0" err="1">
                <a:cs typeface="+mj-cs"/>
              </a:rPr>
              <a:t>Hisham</a:t>
            </a:r>
            <a:r>
              <a:rPr lang="en-US" dirty="0">
                <a:cs typeface="+mj-cs"/>
              </a:rPr>
              <a:t> </a:t>
            </a:r>
            <a:r>
              <a:rPr lang="en-US" dirty="0" err="1">
                <a:cs typeface="+mj-cs"/>
              </a:rPr>
              <a:t>Alabduljabbar</a:t>
            </a:r>
            <a:endParaRPr lang="en-US" dirty="0">
              <a:cs typeface="+mj-cs"/>
            </a:endParaRPr>
          </a:p>
          <a:p>
            <a:pPr rtl="1"/>
            <a:endParaRPr lang="en-US" dirty="0"/>
          </a:p>
          <a:p>
            <a:pPr algn="r" rtl="1"/>
            <a:r>
              <a:rPr lang="fa-IR" sz="2000" b="1" dirty="0">
                <a:cs typeface="B Nazanin" panose="00000400000000000000" pitchFamily="2" charset="-78"/>
              </a:rPr>
              <a:t>سال انتشار مقاله :</a:t>
            </a:r>
          </a:p>
          <a:p>
            <a:pPr rtl="1"/>
            <a:r>
              <a:rPr lang="en-US" sz="2000" dirty="0">
                <a:cs typeface="+mj-cs"/>
              </a:rPr>
              <a:t>2021</a:t>
            </a:r>
            <a:r>
              <a:rPr lang="fa-IR" sz="2000" b="1" dirty="0">
                <a:cs typeface="B Nazanin" panose="00000400000000000000" pitchFamily="2" charset="-78"/>
              </a:rPr>
              <a:t>  </a:t>
            </a:r>
            <a:endParaRPr lang="en-US" sz="2000" b="1"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9517" y="5263521"/>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801922" y="5267933"/>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1/1</a:t>
            </a:r>
            <a:endParaRPr lang="en-US" dirty="0"/>
          </a:p>
        </p:txBody>
      </p:sp>
      <p:sp>
        <p:nvSpPr>
          <p:cNvPr id="26" name="Action Button: Back or Previous 25">
            <a:hlinkClick r:id="" action="ppaction://hlinkshowjump?jump=previousslide" highlightClick="1"/>
          </p:cNvPr>
          <p:cNvSpPr/>
          <p:nvPr/>
        </p:nvSpPr>
        <p:spPr>
          <a:xfrm>
            <a:off x="662528" y="5481298"/>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7" name="Action Button: Forward or Next 26">
            <a:hlinkClick r:id="" action="ppaction://hlinkshowjump?jump=nextslide" highlightClick="1"/>
          </p:cNvPr>
          <p:cNvSpPr/>
          <p:nvPr/>
        </p:nvSpPr>
        <p:spPr>
          <a:xfrm>
            <a:off x="1023684" y="5493644"/>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8" name="Rounded Rectangle 37"/>
          <p:cNvSpPr/>
          <p:nvPr/>
        </p:nvSpPr>
        <p:spPr>
          <a:xfrm>
            <a:off x="110448" y="5867196"/>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TextBox 38"/>
          <p:cNvSpPr txBox="1"/>
          <p:nvPr/>
        </p:nvSpPr>
        <p:spPr>
          <a:xfrm>
            <a:off x="7786891" y="5965067"/>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منبع</a:t>
            </a:r>
            <a:endParaRPr lang="en-US" sz="2200" dirty="0">
              <a:solidFill>
                <a:schemeClr val="bg1"/>
              </a:solidFill>
              <a:cs typeface="B Nazanin" panose="00000400000000000000" pitchFamily="2" charset="-78"/>
            </a:endParaRPr>
          </a:p>
        </p:txBody>
      </p:sp>
    </p:spTree>
    <p:extLst>
      <p:ext uri="{BB962C8B-B14F-4D97-AF65-F5344CB8AC3E}">
        <p14:creationId xmlns:p14="http://schemas.microsoft.com/office/powerpoint/2010/main" val="254108322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4822e6ed5c4134a76477d9659e354af0ef549e"/>
</p:tagLst>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650</Words>
  <Application>Microsoft Office PowerPoint</Application>
  <PresentationFormat>On-screen Show (4:3)</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2021-09-08T06:45:08Z</dcterms:modified>
</cp:coreProperties>
</file>