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95" r:id="rId2"/>
    <p:sldId id="298" r:id="rId3"/>
    <p:sldId id="345" r:id="rId4"/>
    <p:sldId id="307" r:id="rId5"/>
    <p:sldId id="304" r:id="rId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18" autoAdjust="0"/>
    <p:restoredTop sz="94660"/>
  </p:normalViewPr>
  <p:slideViewPr>
    <p:cSldViewPr snapToGrid="0">
      <p:cViewPr>
        <p:scale>
          <a:sx n="100" d="100"/>
          <a:sy n="100" d="100"/>
        </p:scale>
        <p:origin x="2052" y="408"/>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9/18/2021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9/18/2021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9/18/2021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9/18/2021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9/18/2021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9/18/2021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9/18/2021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9/18/2021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9/18/2021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9/18/2021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9/18/2021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9/18/2021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4744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33169" y="33495"/>
            <a:ext cx="8652346" cy="5097923"/>
          </a:xfrm>
          <a:prstGeom prst="rect">
            <a:avLst/>
          </a:prstGeom>
          <a:noFill/>
        </p:spPr>
        <p:txBody>
          <a:bodyPr wrap="square" rtlCol="0">
            <a:noAutofit/>
          </a:bodyPr>
          <a:lstStyle/>
          <a:p>
            <a:pPr algn="r" rtl="1"/>
            <a:endParaRPr lang="en-US" dirty="0"/>
          </a:p>
        </p:txBody>
      </p:sp>
      <p:sp>
        <p:nvSpPr>
          <p:cNvPr id="4" name="Rectangle 3"/>
          <p:cNvSpPr/>
          <p:nvPr/>
        </p:nvSpPr>
        <p:spPr>
          <a:xfrm>
            <a:off x="380044" y="3120908"/>
            <a:ext cx="836669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000" b="1" dirty="0">
                <a:cs typeface="B Nazanin" panose="00000400000000000000" pitchFamily="2" charset="-78"/>
              </a:rPr>
              <a:t>اصلاح حمله سرویس در شبکه حسگر بی سیم مبتنی بر یادگیری ماشین</a:t>
            </a:r>
            <a:endParaRPr lang="en-US" sz="2000" b="1" dirty="0">
              <a:cs typeface="B Nazanin" panose="00000400000000000000" pitchFamily="2" charset="-78"/>
            </a:endParaRPr>
          </a:p>
        </p:txBody>
      </p:sp>
      <p:sp>
        <p:nvSpPr>
          <p:cNvPr id="38" name="Rectangle 37"/>
          <p:cNvSpPr/>
          <p:nvPr/>
        </p:nvSpPr>
        <p:spPr>
          <a:xfrm>
            <a:off x="4751908" y="4488710"/>
            <a:ext cx="3974568" cy="1094873"/>
          </a:xfrm>
          <a:prstGeom prst="rect">
            <a:avLst/>
          </a:prstGeom>
          <a:effectLst>
            <a:glow rad="63500">
              <a:schemeClr val="accent1">
                <a:satMod val="175000"/>
                <a:alpha val="40000"/>
              </a:schemeClr>
            </a:glow>
            <a:outerShdw blurRad="57150" dist="19050" dir="5400000" algn="ctr" rotWithShape="0">
              <a:srgbClr val="000000">
                <a:alpha val="63000"/>
              </a:srgb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استاد: </a:t>
            </a:r>
          </a:p>
        </p:txBody>
      </p:sp>
      <p:sp>
        <p:nvSpPr>
          <p:cNvPr id="39" name="Rectangle 38"/>
          <p:cNvSpPr/>
          <p:nvPr/>
        </p:nvSpPr>
        <p:spPr>
          <a:xfrm>
            <a:off x="378017" y="4483224"/>
            <a:ext cx="3974568" cy="1094873"/>
          </a:xfrm>
          <a:prstGeom prst="rect">
            <a:avLst/>
          </a:prstGeom>
          <a:effectLst>
            <a:outerShdw blurRad="50800" dist="38100" dir="2700000" algn="tl" rotWithShape="0">
              <a:prstClr val="black">
                <a:alpha val="40000"/>
              </a:prstClr>
            </a:outerShdw>
            <a:reflection blurRad="6350" stA="52000" endA="300" endPos="35000" dir="5400000" sy="-100000" algn="bl" rotWithShape="0"/>
          </a:effectLst>
          <a:scene3d>
            <a:camera prst="orthographicFront"/>
            <a:lightRig rig="threePt" dir="t"/>
          </a:scene3d>
          <a:sp3d>
            <a:bevelT/>
          </a:sp3d>
        </p:spPr>
        <p:style>
          <a:lnRef idx="0">
            <a:schemeClr val="accent1"/>
          </a:lnRef>
          <a:fillRef idx="3">
            <a:schemeClr val="accent1"/>
          </a:fillRef>
          <a:effectRef idx="3">
            <a:schemeClr val="accent1"/>
          </a:effectRef>
          <a:fontRef idx="minor">
            <a:schemeClr val="lt1"/>
          </a:fontRef>
        </p:style>
        <p:txBody>
          <a:bodyPr rtlCol="0" anchor="ctr"/>
          <a:lstStyle/>
          <a:p>
            <a:pPr algn="ctr" rtl="1"/>
            <a:r>
              <a:rPr lang="fa-IR" sz="2400" b="1" dirty="0">
                <a:cs typeface="B Nazanin" panose="00000400000000000000" pitchFamily="2" charset="-78"/>
              </a:rPr>
              <a:t>دانشجو: </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94142" y="217859"/>
            <a:ext cx="2717980" cy="2717980"/>
          </a:xfrm>
          <a:prstGeom prst="rect">
            <a:avLst/>
          </a:prstGeom>
        </p:spPr>
      </p:pic>
      <p:sp>
        <p:nvSpPr>
          <p:cNvPr id="15" name="Rounded Rectangle 14"/>
          <p:cNvSpPr/>
          <p:nvPr/>
        </p:nvSpPr>
        <p:spPr>
          <a:xfrm>
            <a:off x="378017"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سال تحصیلی</a:t>
            </a:r>
            <a:endParaRPr lang="en-US" dirty="0"/>
          </a:p>
        </p:txBody>
      </p:sp>
      <p:sp>
        <p:nvSpPr>
          <p:cNvPr id="12" name="Rounded Rectangle 11"/>
          <p:cNvSpPr/>
          <p:nvPr/>
        </p:nvSpPr>
        <p:spPr>
          <a:xfrm>
            <a:off x="4751908" y="5884771"/>
            <a:ext cx="3974568" cy="646176"/>
          </a:xfrm>
          <a:prstGeom prst="roundRect">
            <a:avLst>
              <a:gd name="adj" fmla="val 0"/>
            </a:avLst>
          </a:prstGeom>
          <a:ln>
            <a:noFill/>
          </a:ln>
          <a:effectLst>
            <a:outerShdw blurRad="149987" dist="250190" dir="8460000" algn="ctr">
              <a:srgbClr val="000000">
                <a:alpha val="28000"/>
              </a:srgbClr>
            </a:outerShdw>
            <a:reflection blurRad="6350" stA="50000" endA="300" endPos="55500" dist="101600" dir="5400000" sy="-100000" algn="bl" rotWithShape="0"/>
          </a:effectLst>
          <a:scene3d>
            <a:camera prst="orthographicFront">
              <a:rot lat="0" lon="0" rev="0"/>
            </a:camera>
            <a:lightRig rig="contrasting" dir="t">
              <a:rot lat="0" lon="0" rev="1500000"/>
            </a:lightRig>
          </a:scene3d>
          <a:sp3d prstMaterial="metal">
            <a:bevelT w="88900" h="889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fa-IR" b="1" dirty="0">
                <a:cs typeface="B Nazanin" panose="00000400000000000000" pitchFamily="2" charset="-78"/>
              </a:rPr>
              <a:t>نام درس</a:t>
            </a:r>
            <a:endParaRPr lang="en-US" dirty="0"/>
          </a:p>
        </p:txBody>
      </p:sp>
    </p:spTree>
    <p:extLst>
      <p:ext uri="{BB962C8B-B14F-4D97-AF65-F5344CB8AC3E}">
        <p14:creationId xmlns:p14="http://schemas.microsoft.com/office/powerpoint/2010/main" val="24088853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26959" y="180395"/>
            <a:ext cx="8652346" cy="5097923"/>
          </a:xfrm>
          <a:prstGeom prst="rect">
            <a:avLst/>
          </a:prstGeom>
          <a:noFill/>
        </p:spPr>
        <p:txBody>
          <a:bodyPr wrap="square" rtlCol="0">
            <a:noAutofit/>
          </a:bodyPr>
          <a:lstStyle/>
          <a:p>
            <a:pPr algn="ctr" rtl="1"/>
            <a:r>
              <a:rPr lang="fa-IR" sz="2400" b="1" dirty="0">
                <a:cs typeface="B Nazanin" panose="00000400000000000000" pitchFamily="2" charset="-78"/>
              </a:rPr>
              <a:t>فصل اول</a:t>
            </a:r>
          </a:p>
          <a:p>
            <a:pPr algn="ctr" rtl="1"/>
            <a:endParaRPr lang="fa-IR" sz="2400" b="1" dirty="0">
              <a:cs typeface="B Nazanin" panose="00000400000000000000" pitchFamily="2" charset="-78"/>
            </a:endParaRPr>
          </a:p>
          <a:p>
            <a:pPr algn="ctr" rtl="1"/>
            <a:endParaRPr lang="fa-IR" sz="2400" dirty="0">
              <a:effectLst>
                <a:outerShdw blurRad="38100" dist="38100" dir="2700000" algn="tl">
                  <a:srgbClr val="000000">
                    <a:alpha val="43137"/>
                  </a:srgbClr>
                </a:outerShdw>
              </a:effectLst>
              <a:cs typeface="B Nazanin" panose="00000400000000000000" pitchFamily="2" charset="-78"/>
            </a:endParaRPr>
          </a:p>
          <a:p>
            <a:pPr algn="r" rtl="1"/>
            <a:r>
              <a:rPr lang="fa-IR" sz="2000" b="1" dirty="0">
                <a:cs typeface="B Nazanin" panose="00000400000000000000" pitchFamily="2" charset="-78"/>
              </a:rPr>
              <a:t>چکیده</a:t>
            </a:r>
          </a:p>
          <a:p>
            <a:pPr algn="just" rtl="1"/>
            <a:r>
              <a:rPr lang="fa-IR" sz="2000" dirty="0">
                <a:cs typeface="B Nazanin" panose="00000400000000000000" pitchFamily="2" charset="-78"/>
              </a:rPr>
              <a:t>تعدد سنسورها در یک شبکه حسگر بی سیم </a:t>
            </a:r>
            <a:r>
              <a:rPr lang="en-US" sz="2000" dirty="0">
                <a:cs typeface="B Nazanin" panose="00000400000000000000" pitchFamily="2" charset="-78"/>
              </a:rPr>
              <a:t>W.S.N.</a:t>
            </a:r>
            <a:r>
              <a:rPr lang="fa-IR" sz="2000" dirty="0">
                <a:cs typeface="B Nazanin" panose="00000400000000000000" pitchFamily="2" charset="-78"/>
              </a:rPr>
              <a:t> یک گره شاخص فیزیکی است که امکان تعامل گره های حسگر تشخیصی را فراهم می کند. امنیت شبکه های حسگر بی سیم در بسیاری از کاربردهای عملی، یک مسئله اساسی است. هدف ما راه‌اندازی عدم پذیرش حملات سرویس و پاسخگویی به شبکه های حسگر بی سیم برای افزایش امنیت با شناسایی دشمن است. انواع متفاوت لایه های مختلف در وقوع </a:t>
            </a:r>
            <a:r>
              <a:rPr lang="en-US" sz="2000" dirty="0">
                <a:cs typeface="B Nazanin" panose="00000400000000000000" pitchFamily="2" charset="-78"/>
              </a:rPr>
              <a:t>WSN</a:t>
            </a:r>
            <a:r>
              <a:rPr lang="fa-IR" sz="2000" dirty="0">
                <a:cs typeface="B Nazanin" panose="00000400000000000000" pitchFamily="2" charset="-78"/>
              </a:rPr>
              <a:t> این دو نوع تکنیک یادگیری ماشین ، شبکه عصبی </a:t>
            </a:r>
            <a:r>
              <a:rPr lang="en-US" sz="2000" dirty="0">
                <a:cs typeface="B Nazanin" panose="00000400000000000000" pitchFamily="2" charset="-78"/>
              </a:rPr>
              <a:t>(NN)، </a:t>
            </a:r>
            <a:r>
              <a:rPr lang="fa-IR" sz="2000" dirty="0">
                <a:cs typeface="B Nazanin" panose="00000400000000000000" pitchFamily="2" charset="-78"/>
              </a:rPr>
              <a:t>ماشین بردار پشتیبان </a:t>
            </a:r>
            <a:r>
              <a:rPr lang="en-US" sz="2000" dirty="0">
                <a:cs typeface="B Nazanin" panose="00000400000000000000" pitchFamily="2" charset="-78"/>
              </a:rPr>
              <a:t>(SVM)، </a:t>
            </a:r>
            <a:r>
              <a:rPr lang="fa-IR" sz="2000" dirty="0">
                <a:cs typeface="B Nazanin" panose="00000400000000000000" pitchFamily="2" charset="-78"/>
              </a:rPr>
              <a:t>حملات لایه کنترل دسترسی به رسانه </a:t>
            </a:r>
            <a:r>
              <a:rPr lang="en-US" sz="2000" dirty="0">
                <a:cs typeface="B Nazanin" panose="00000400000000000000" pitchFamily="2" charset="-78"/>
              </a:rPr>
              <a:t>(MAC)</a:t>
            </a:r>
            <a:r>
              <a:rPr lang="fa-IR" sz="2000" dirty="0">
                <a:cs typeface="B Nazanin" panose="00000400000000000000" pitchFamily="2" charset="-78"/>
              </a:rPr>
              <a:t> را تشخیص می دهند. باید این دو روش را مقایسه کنم. این شبکه یک گره حسگر بی سیم کانال دسترسی، </a:t>
            </a:r>
            <a:r>
              <a:rPr lang="en-US" sz="2000" dirty="0">
                <a:cs typeface="B Nazanin" panose="00000400000000000000" pitchFamily="2" charset="-78"/>
              </a:rPr>
              <a:t>MAC</a:t>
            </a:r>
            <a:r>
              <a:rPr lang="fa-IR" sz="2000" dirty="0">
                <a:cs typeface="B Nazanin" panose="00000400000000000000" pitchFamily="2" charset="-78"/>
              </a:rPr>
              <a:t> دارد. لایه محافظ ضروری است. از احتمال سناریو </a:t>
            </a:r>
            <a:r>
              <a:rPr lang="en-US" sz="2000" dirty="0">
                <a:cs typeface="B Nazanin" panose="00000400000000000000" pitchFamily="2" charset="-78"/>
              </a:rPr>
              <a:t>WSN، </a:t>
            </a:r>
            <a:r>
              <a:rPr lang="fa-IR" sz="2000" dirty="0">
                <a:cs typeface="B Nazanin" panose="00000400000000000000" pitchFamily="2" charset="-78"/>
              </a:rPr>
              <a:t>شبیه ساز شبکه بی سیم، شبیه‌سازی خطای شخم </a:t>
            </a:r>
            <a:r>
              <a:rPr lang="en-US" sz="2000" dirty="0">
                <a:cs typeface="B Nazanin" panose="00000400000000000000" pitchFamily="2" charset="-78"/>
              </a:rPr>
              <a:t>Vanderbilt، </a:t>
            </a:r>
            <a:r>
              <a:rPr lang="fa-IR" sz="2000" dirty="0">
                <a:cs typeface="B Nazanin" panose="00000400000000000000" pitchFamily="2" charset="-78"/>
              </a:rPr>
              <a:t>استفاده کنید.</a:t>
            </a:r>
          </a:p>
          <a:p>
            <a:pPr algn="r" rtl="1"/>
            <a:endParaRPr lang="fa-IR" sz="2000" dirty="0">
              <a:cs typeface="B Nazanin" panose="00000400000000000000" pitchFamily="2" charset="-78"/>
            </a:endParaRPr>
          </a:p>
          <a:p>
            <a:pPr algn="r" rtl="1"/>
            <a:endParaRPr lang="fa-IR" sz="2000" b="1" dirty="0">
              <a:cs typeface="B Nazanin" panose="00000400000000000000" pitchFamily="2" charset="-78"/>
            </a:endParaRPr>
          </a:p>
          <a:p>
            <a:pPr algn="r" rtl="1"/>
            <a:r>
              <a:rPr lang="fa-IR" sz="2000" b="1" dirty="0">
                <a:cs typeface="B Nazanin" panose="00000400000000000000" pitchFamily="2" charset="-78"/>
              </a:rPr>
              <a:t>کلمات کلیدی: </a:t>
            </a:r>
            <a:r>
              <a:rPr lang="fa-IR" sz="2000" dirty="0">
                <a:cs typeface="B Nazanin" panose="00000400000000000000" pitchFamily="2" charset="-78"/>
              </a:rPr>
              <a:t>شبکه‌های حسگر بی سیم، سرویس‌های امنیتی، شبکه عصبی رد کردن، ماشین بردار پشتیبان</a:t>
            </a:r>
          </a:p>
          <a:p>
            <a:pPr algn="r" rtl="1"/>
            <a:endParaRPr lang="fa-IR"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999695" y="5496634"/>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5" name="TextBox 4"/>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مقدمه و مطالعات مرتبط</a:t>
            </a:r>
            <a:endParaRPr lang="en-US" dirty="0">
              <a:solidFill>
                <a:schemeClr val="bg1"/>
              </a:solidFill>
            </a:endParaRPr>
          </a:p>
        </p:txBody>
      </p:sp>
      <p:sp>
        <p:nvSpPr>
          <p:cNvPr id="14" name="Action Button: Custom 23">
            <a:hlinkClick r:id="" action="ppaction://noaction" highlightClick="1"/>
            <a:extLst>
              <a:ext uri="{FF2B5EF4-FFF2-40B4-BE49-F238E27FC236}">
                <a16:creationId xmlns:a16="http://schemas.microsoft.com/office/drawing/2014/main" id="{6CD0707E-D714-4251-A47C-64B7D33832D4}"/>
              </a:ext>
            </a:extLst>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a:t>1/23</a:t>
            </a:r>
            <a:endParaRPr lang="en-US" dirty="0"/>
          </a:p>
        </p:txBody>
      </p:sp>
    </p:spTree>
    <p:extLst>
      <p:ext uri="{BB962C8B-B14F-4D97-AF65-F5344CB8AC3E}">
        <p14:creationId xmlns:p14="http://schemas.microsoft.com/office/powerpoint/2010/main" val="156589710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33074" y="168442"/>
            <a:ext cx="8652346" cy="5097923"/>
          </a:xfrm>
          <a:prstGeom prst="rect">
            <a:avLst/>
          </a:prstGeom>
          <a:noFill/>
        </p:spPr>
        <p:txBody>
          <a:bodyPr wrap="square" rtlCol="0">
            <a:noAutofit/>
          </a:bodyPr>
          <a:lstStyle/>
          <a:p>
            <a:pPr algn="just" rtl="1"/>
            <a:endParaRPr lang="fa-IR" sz="2000" dirty="0">
              <a:cs typeface="B Nazanin" panose="00000400000000000000" pitchFamily="2" charset="-78"/>
            </a:endParaRPr>
          </a:p>
          <a:p>
            <a:pPr algn="just" rtl="1"/>
            <a:r>
              <a:rPr lang="fa-IR" sz="2000" b="1" dirty="0">
                <a:cs typeface="B Nazanin" panose="00000400000000000000" pitchFamily="2" charset="-78"/>
              </a:rPr>
              <a:t>مقدمه :</a:t>
            </a:r>
          </a:p>
          <a:p>
            <a:pPr algn="just" rtl="1"/>
            <a:endParaRPr lang="fa-IR" sz="2000" b="1" dirty="0">
              <a:cs typeface="B Nazanin" panose="00000400000000000000" pitchFamily="2" charset="-78"/>
            </a:endParaRPr>
          </a:p>
          <a:p>
            <a:pPr algn="just" rtl="1"/>
            <a:r>
              <a:rPr lang="fa-IR" sz="2000" dirty="0">
                <a:cs typeface="B Nazanin" panose="00000400000000000000" pitchFamily="2" charset="-78"/>
              </a:rPr>
              <a:t>سنسور یک وسیله فیزیکی یا مجموعه ای از داده ها در مورد عملکردی است که اتفاق افتاده است و بیشتر سنسورها را برای جمع آوری اطلاعات از راه دور به یک ایستگاه آماده اعزام می کتند. وقتی این حسگرها به وفور برای مشاهده آب و هوای فیزیکی ساخته شده باشند ، ساختار </a:t>
            </a:r>
            <a:r>
              <a:rPr lang="en-US" sz="2000" dirty="0">
                <a:cs typeface="B Nazanin" panose="00000400000000000000" pitchFamily="2" charset="-78"/>
              </a:rPr>
              <a:t>W.S.N</a:t>
            </a:r>
            <a:r>
              <a:rPr lang="fa-IR" sz="2000" dirty="0">
                <a:cs typeface="B Nazanin" panose="00000400000000000000" pitchFamily="2" charset="-78"/>
              </a:rPr>
              <a:t> را تشکیل می دهند. شبکه های حسگر از راه دور در مورد مجموعه گسترده ای از مسائل امنیتی صحبت می کنند که باید مورد استفاده قرار گیرند. باید یکی از مشکلات را در نظر بگیریم. به عنوان مثال، انرژی مهم‌ترین مسئله مربوط به </a:t>
            </a:r>
            <a:r>
              <a:rPr lang="en-US" sz="2000" dirty="0">
                <a:cs typeface="B Nazanin" panose="00000400000000000000" pitchFamily="2" charset="-78"/>
              </a:rPr>
              <a:t>W.S.N</a:t>
            </a:r>
            <a:r>
              <a:rPr lang="fa-IR" sz="2000" dirty="0">
                <a:cs typeface="B Nazanin" panose="00000400000000000000" pitchFamily="2" charset="-78"/>
              </a:rPr>
              <a:t> است. سنسور هاب‌های </a:t>
            </a:r>
            <a:r>
              <a:rPr lang="en-US" sz="2000" dirty="0">
                <a:cs typeface="B Nazanin" panose="00000400000000000000" pitchFamily="2" charset="-78"/>
              </a:rPr>
              <a:t>W.S.N</a:t>
            </a:r>
            <a:r>
              <a:rPr lang="fa-IR" sz="2000" dirty="0">
                <a:cs typeface="B Nazanin" panose="00000400000000000000" pitchFamily="2" charset="-78"/>
              </a:rPr>
              <a:t> توسط باتری یا نیروی خورشیدی کار می‌کنند. این سنسورها در تجهیزات ذخیره اطلاعات، نیروی پردازش و شرایط سرعت انتقال مکاتبات محدود شده اند.</a:t>
            </a:r>
          </a:p>
          <a:p>
            <a:pPr algn="just" rtl="1"/>
            <a:r>
              <a:rPr lang="fa-IR" sz="2000" dirty="0">
                <a:cs typeface="B Nazanin" panose="00000400000000000000" pitchFamily="2" charset="-78"/>
              </a:rPr>
              <a:t>سپس، هاب‌های حسگر باارزش و مفید باید تعیین شوند، مکاتبات پیش نیازهای ظرفیتی را ایجاد کرده و روندهای امنیتی نشست را ارتقا داده‌اند. هدف اصلی این حسگرها کنترل محدودیت های شبکه و دارایی عناصر سازمان است که در آنها غیرممکن است. برای انجام این کار، باید یک تنظیم امنیتی انتقالی تعیین کنید. تعداد زیادی از شبکه های حسگر از راه دور تحت کنترل قرار نمی گیرند زیرا خیلی دور هستند. سخت است که به طور مداوم هاب‌های حسگر حمله را نمایش داده و از آن جلوگیری کنند.</a:t>
            </a:r>
          </a:p>
          <a:p>
            <a:pPr algn="just" rtl="1"/>
            <a:endParaRPr lang="fa-IR" sz="2000" dirty="0">
              <a:cs typeface="B Nazanin" panose="00000400000000000000" pitchFamily="2" charset="-78"/>
            </a:endParaRPr>
          </a:p>
          <a:p>
            <a:pPr algn="just" rtl="1"/>
            <a:endParaRPr lang="fa-IR"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a:t>2/23</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5" name="TextBox 14">
            <a:extLst>
              <a:ext uri="{FF2B5EF4-FFF2-40B4-BE49-F238E27FC236}">
                <a16:creationId xmlns:a16="http://schemas.microsoft.com/office/drawing/2014/main" id="{7D727B18-4538-4FB7-A3A7-B8D86D1C7936}"/>
              </a:ext>
            </a:extLst>
          </p:cNvPr>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17" name="Rounded Rectangle 33">
            <a:extLst>
              <a:ext uri="{FF2B5EF4-FFF2-40B4-BE49-F238E27FC236}">
                <a16:creationId xmlns:a16="http://schemas.microsoft.com/office/drawing/2014/main" id="{E7ECCC82-A8F4-46F4-9859-6E3985282613}"/>
              </a:ext>
            </a:extLst>
          </p:cNvPr>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8" name="Rounded Rectangle 35">
            <a:extLst>
              <a:ext uri="{FF2B5EF4-FFF2-40B4-BE49-F238E27FC236}">
                <a16:creationId xmlns:a16="http://schemas.microsoft.com/office/drawing/2014/main" id="{0FD7712A-A9B7-482E-AB35-A0BB26001985}"/>
              </a:ext>
            </a:extLst>
          </p:cNvPr>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9" name="Rounded Rectangle 15">
            <a:extLst>
              <a:ext uri="{FF2B5EF4-FFF2-40B4-BE49-F238E27FC236}">
                <a16:creationId xmlns:a16="http://schemas.microsoft.com/office/drawing/2014/main" id="{B8524AE0-9351-4E1B-8EC9-2026F2147257}"/>
              </a:ext>
            </a:extLst>
          </p:cNvPr>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22" name="TextBox 21">
            <a:extLst>
              <a:ext uri="{FF2B5EF4-FFF2-40B4-BE49-F238E27FC236}">
                <a16:creationId xmlns:a16="http://schemas.microsoft.com/office/drawing/2014/main" id="{2F829CBB-D360-4133-A184-5E91377AF414}"/>
              </a:ext>
            </a:extLst>
          </p:cNvPr>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مقدمه و مطالعات مرتبط</a:t>
            </a:r>
            <a:endParaRPr lang="en-US" dirty="0">
              <a:solidFill>
                <a:schemeClr val="bg1"/>
              </a:solidFill>
            </a:endParaRPr>
          </a:p>
        </p:txBody>
      </p:sp>
    </p:spTree>
    <p:extLst>
      <p:ext uri="{BB962C8B-B14F-4D97-AF65-F5344CB8AC3E}">
        <p14:creationId xmlns:p14="http://schemas.microsoft.com/office/powerpoint/2010/main" val="282025914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TextBox 27"/>
          <p:cNvSpPr txBox="1"/>
          <p:nvPr/>
        </p:nvSpPr>
        <p:spPr>
          <a:xfrm>
            <a:off x="7782768" y="5962223"/>
            <a:ext cx="1140752" cy="40011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000" dirty="0">
                <a:solidFill>
                  <a:schemeClr val="bg1"/>
                </a:solidFill>
                <a:cs typeface="B Nazanin" panose="00000400000000000000" pitchFamily="2" charset="-78"/>
              </a:rPr>
              <a:t>فصل اول</a:t>
            </a:r>
            <a:endParaRPr lang="en-US" sz="2000" dirty="0">
              <a:solidFill>
                <a:schemeClr val="bg1"/>
              </a:solidFill>
              <a:cs typeface="B Nazanin" panose="00000400000000000000" pitchFamily="2" charset="-78"/>
            </a:endParaRPr>
          </a:p>
        </p:txBody>
      </p:sp>
      <p:sp>
        <p:nvSpPr>
          <p:cNvPr id="34" name="Rounded Rectangle 33"/>
          <p:cNvSpPr/>
          <p:nvPr/>
        </p:nvSpPr>
        <p:spPr>
          <a:xfrm>
            <a:off x="1980107"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4603144" y="6393180"/>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33074" y="168442"/>
            <a:ext cx="8652346" cy="5097923"/>
          </a:xfrm>
          <a:prstGeom prst="rect">
            <a:avLst/>
          </a:prstGeom>
          <a:noFill/>
        </p:spPr>
        <p:txBody>
          <a:bodyPr wrap="square" rtlCol="0">
            <a:noAutofit/>
          </a:bodyPr>
          <a:lstStyle/>
          <a:p>
            <a:pPr algn="just" rtl="1"/>
            <a:endParaRPr lang="fa-IR" sz="2000" dirty="0">
              <a:cs typeface="B Nazanin" panose="00000400000000000000" pitchFamily="2" charset="-78"/>
            </a:endParaRPr>
          </a:p>
          <a:p>
            <a:pPr algn="just" rtl="1"/>
            <a:r>
              <a:rPr lang="fa-IR" sz="2000" dirty="0">
                <a:cs typeface="B Nazanin" panose="00000400000000000000" pitchFamily="2" charset="-78"/>
              </a:rPr>
              <a:t>شبکه های حسگر از راه دور در مجموعه ای از کاربردها، از جمله فعالیت های کاهش زوال، برنامه ریزی تنوع زیستی ، مشاهده سخت افزار، دقت تجارت ‌سازی کشاورزی، صنعت، دستگاه ها و استفاده بالینی به کار می‌روند. آنها در برابر سایر حملات بی دفاع هستند. به عنوان مثال، برای تضمین امنیت برنامه، شبکه های حسگر از راه دور ضروری است. در این مقاله از دو استراتژی های هوش مصنوعی برای شناسایی و مقابله با دشمنی که حملات </a:t>
            </a:r>
            <a:r>
              <a:rPr lang="en-US" sz="2000" dirty="0">
                <a:cs typeface="B Nazanin" panose="00000400000000000000" pitchFamily="2" charset="-78"/>
              </a:rPr>
              <a:t>DoS</a:t>
            </a:r>
            <a:r>
              <a:rPr lang="fa-IR" sz="2000" dirty="0">
                <a:cs typeface="B Nazanin" panose="00000400000000000000" pitchFamily="2" charset="-78"/>
              </a:rPr>
              <a:t> را ارسال می‌کند، استفاده شده است که امنیت سازمان حسگر از راه دور را بهبود می‌بخشد: </a:t>
            </a:r>
            <a:r>
              <a:rPr lang="en-US" sz="2000" dirty="0">
                <a:cs typeface="B Nazanin" panose="00000400000000000000" pitchFamily="2" charset="-78"/>
              </a:rPr>
              <a:t>NN</a:t>
            </a:r>
            <a:r>
              <a:rPr lang="fa-IR" sz="2000" dirty="0">
                <a:cs typeface="B Nazanin" panose="00000400000000000000" pitchFamily="2" charset="-78"/>
              </a:rPr>
              <a:t> و </a:t>
            </a:r>
            <a:r>
              <a:rPr lang="en-US" sz="2000" dirty="0">
                <a:cs typeface="B Nazanin" panose="00000400000000000000" pitchFamily="2" charset="-78"/>
              </a:rPr>
              <a:t>SVM</a:t>
            </a:r>
            <a:r>
              <a:rPr lang="fa-IR" sz="2000" dirty="0">
                <a:cs typeface="B Nazanin" panose="00000400000000000000" pitchFamily="2" charset="-78"/>
              </a:rPr>
              <a:t>. </a:t>
            </a:r>
            <a:r>
              <a:rPr lang="en-US" sz="2000" dirty="0">
                <a:cs typeface="B Nazanin" panose="00000400000000000000" pitchFamily="2" charset="-78"/>
              </a:rPr>
              <a:t>NN</a:t>
            </a:r>
            <a:r>
              <a:rPr lang="fa-IR" sz="2000" dirty="0">
                <a:cs typeface="B Nazanin" panose="00000400000000000000" pitchFamily="2" charset="-78"/>
              </a:rPr>
              <a:t> یک وسیله باارزش و عجیب برای بررسی اطلاعات است. هنگامی که محدوده قابل توجهی در سطح امنیتی </a:t>
            </a:r>
            <a:r>
              <a:rPr lang="en-US" sz="2000" dirty="0">
                <a:cs typeface="B Nazanin" panose="00000400000000000000" pitchFamily="2" charset="-78"/>
              </a:rPr>
              <a:t>WSN</a:t>
            </a:r>
            <a:r>
              <a:rPr lang="fa-IR" sz="2000" dirty="0">
                <a:cs typeface="B Nazanin" panose="00000400000000000000" pitchFamily="2" charset="-78"/>
              </a:rPr>
              <a:t> حاصل منعکس می شود که به عنوان مجموعه اطلاعات آگاهی بخش به پرسپترون چند لایه داده می شود.</a:t>
            </a:r>
          </a:p>
          <a:p>
            <a:pPr algn="just" rtl="1"/>
            <a:endParaRPr lang="fa-IR" sz="20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a:t>3/23</a:t>
            </a:r>
            <a:endParaRPr lang="en-US" dirty="0"/>
          </a:p>
        </p:txBody>
      </p:sp>
      <p:sp>
        <p:nvSpPr>
          <p:cNvPr id="3" name="Action Button: Back or Previous 2">
            <a:hlinkClick r:id="" action="ppaction://hlinkshowjump?jump=previousslide" highlightClick="1"/>
          </p:cNvPr>
          <p:cNvSpPr/>
          <p:nvPr/>
        </p:nvSpPr>
        <p:spPr>
          <a:xfrm>
            <a:off x="669495" y="548414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4" name="Action Button: Forward or Next 3">
            <a:hlinkClick r:id="" action="ppaction://hlinkshowjump?jump=nextslide" highlightClick="1"/>
          </p:cNvPr>
          <p:cNvSpPr/>
          <p:nvPr/>
        </p:nvSpPr>
        <p:spPr>
          <a:xfrm>
            <a:off x="1021126" y="5486963"/>
            <a:ext cx="304800" cy="261059"/>
          </a:xfrm>
          <a:prstGeom prst="actionButtonForwardNex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6" name="Rounded Rectangle 15"/>
          <p:cNvSpPr/>
          <p:nvPr/>
        </p:nvSpPr>
        <p:spPr>
          <a:xfrm>
            <a:off x="7184264" y="6402278"/>
            <a:ext cx="280416" cy="243840"/>
          </a:xfrm>
          <a:prstGeom prst="roundRect">
            <a:avLst/>
          </a:prstGeom>
          <a:scene3d>
            <a:camera prst="orthographicFront"/>
            <a:lightRig rig="threePt" dir="t"/>
          </a:scene3d>
          <a:sp3d>
            <a:bevelT/>
          </a:sp3d>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a-IR" dirty="0"/>
              <a:t>1</a:t>
            </a:r>
            <a:endParaRPr lang="en-US" dirty="0"/>
          </a:p>
        </p:txBody>
      </p:sp>
      <p:sp>
        <p:nvSpPr>
          <p:cNvPr id="15" name="TextBox 14">
            <a:extLst>
              <a:ext uri="{FF2B5EF4-FFF2-40B4-BE49-F238E27FC236}">
                <a16:creationId xmlns:a16="http://schemas.microsoft.com/office/drawing/2014/main" id="{B1E7C983-A1B6-451D-A947-40469EF356B4}"/>
              </a:ext>
            </a:extLst>
          </p:cNvPr>
          <p:cNvSpPr txBox="1"/>
          <p:nvPr/>
        </p:nvSpPr>
        <p:spPr>
          <a:xfrm>
            <a:off x="475894" y="5999942"/>
            <a:ext cx="6915506" cy="369332"/>
          </a:xfrm>
          <a:prstGeom prst="rect">
            <a:avLst/>
          </a:prstGeom>
          <a:noFill/>
        </p:spPr>
        <p:txBody>
          <a:bodyPr wrap="square" rtlCol="0">
            <a:spAutoFit/>
          </a:bodyPr>
          <a:lstStyle/>
          <a:p>
            <a:pPr algn="r"/>
            <a:r>
              <a:rPr lang="fa-IR" dirty="0">
                <a:solidFill>
                  <a:schemeClr val="bg1"/>
                </a:solidFill>
              </a:rPr>
              <a:t>مقدمه و مطالعات مرتبط</a:t>
            </a:r>
            <a:endParaRPr lang="en-US" dirty="0">
              <a:solidFill>
                <a:schemeClr val="bg1"/>
              </a:solidFill>
            </a:endParaRPr>
          </a:p>
        </p:txBody>
      </p:sp>
    </p:spTree>
    <p:extLst>
      <p:ext uri="{BB962C8B-B14F-4D97-AF65-F5344CB8AC3E}">
        <p14:creationId xmlns:p14="http://schemas.microsoft.com/office/powerpoint/2010/main" val="136192065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0" r="-10000"/>
          </a:stretch>
        </a:blipFill>
        <a:effectLst/>
      </p:bgPr>
    </p:bg>
    <p:spTree>
      <p:nvGrpSpPr>
        <p:cNvPr id="1" name=""/>
        <p:cNvGrpSpPr/>
        <p:nvPr/>
      </p:nvGrpSpPr>
      <p:grpSpPr>
        <a:xfrm>
          <a:off x="0" y="0"/>
          <a:ext cx="0" cy="0"/>
          <a:chOff x="0" y="0"/>
          <a:chExt cx="0" cy="0"/>
        </a:xfrm>
      </p:grpSpPr>
      <p:sp>
        <p:nvSpPr>
          <p:cNvPr id="2" name="Rectangle 1"/>
          <p:cNvSpPr/>
          <p:nvPr/>
        </p:nvSpPr>
        <p:spPr>
          <a:xfrm>
            <a:off x="106325" y="96253"/>
            <a:ext cx="8910084" cy="6632093"/>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464982"/>
            <a:ext cx="8652346" cy="5097923"/>
          </a:xfrm>
          <a:prstGeom prst="rect">
            <a:avLst/>
          </a:prstGeom>
          <a:noFill/>
        </p:spPr>
        <p:txBody>
          <a:bodyPr wrap="square" rtlCol="0">
            <a:noAutofit/>
          </a:bodyPr>
          <a:lstStyle/>
          <a:p>
            <a:pPr algn="r" rtl="1"/>
            <a:endParaRPr lang="fa-IR" sz="2400" dirty="0">
              <a:effectLst>
                <a:outerShdw blurRad="38100" dist="38100" dir="2700000" algn="tl">
                  <a:srgbClr val="000000">
                    <a:alpha val="43137"/>
                  </a:srgbClr>
                </a:outerShdw>
              </a:effectLst>
              <a:cs typeface="B Nazanin" panose="00000400000000000000" pitchFamily="2" charset="-78"/>
            </a:endParaRPr>
          </a:p>
          <a:p>
            <a:pPr algn="ctr" rtl="1"/>
            <a:endParaRPr lang="fa-IR" sz="6600" dirty="0">
              <a:effectLst>
                <a:outerShdw blurRad="38100" dist="38100" dir="2700000" algn="tl">
                  <a:srgbClr val="000000">
                    <a:alpha val="43137"/>
                  </a:srgbClr>
                </a:outerShdw>
                <a:reflection blurRad="6350" stA="60000" endA="900" endPos="60000" dist="29997" dir="5400000" sy="-100000" algn="bl" rotWithShape="0"/>
              </a:effectLst>
              <a:cs typeface="B Titr" panose="00000700000000000000" pitchFamily="2" charset="-78"/>
            </a:endParaRPr>
          </a:p>
          <a:p>
            <a:pPr algn="ctr" rtl="1"/>
            <a:r>
              <a:rPr lang="fa-IR" sz="6600" b="1" dirty="0">
                <a:ln w="6600">
                  <a:solidFill>
                    <a:schemeClr val="accent2"/>
                  </a:solidFill>
                  <a:prstDash val="solid"/>
                </a:ln>
                <a:solidFill>
                  <a:srgbClr val="FFFFFF"/>
                </a:solidFill>
                <a:effectLst>
                  <a:outerShdw blurRad="50800" dist="38100" dir="8100000" algn="tr" rotWithShape="0">
                    <a:prstClr val="black">
                      <a:alpha val="40000"/>
                    </a:prstClr>
                  </a:outerShdw>
                </a:effectLst>
                <a:cs typeface="B Titr" panose="00000700000000000000" pitchFamily="2" charset="-78"/>
              </a:rPr>
              <a:t>با تشکر از توجه شما</a:t>
            </a:r>
          </a:p>
          <a:p>
            <a:pPr algn="ctr" rtl="1"/>
            <a:endParaRPr lang="fa-IR" sz="6600" dirty="0">
              <a:effectLst>
                <a:outerShdw blurRad="38100" dist="38100" dir="2700000" algn="tl">
                  <a:srgbClr val="000000">
                    <a:alpha val="43137"/>
                  </a:srgbClr>
                </a:outerShdw>
              </a:effectLst>
              <a:cs typeface="B Nazanin" panose="00000400000000000000" pitchFamily="2" charset="-78"/>
            </a:endParaRPr>
          </a:p>
          <a:p>
            <a:pPr algn="r" rtl="1"/>
            <a:endParaRPr lang="en-US" sz="2400"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613982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5" name="Action Button: Back or Previous 24">
            <a:hlinkClick r:id="" action="ppaction://hlinkshowjump?jump=previousslide" highlightClick="1"/>
          </p:cNvPr>
          <p:cNvSpPr/>
          <p:nvPr/>
        </p:nvSpPr>
        <p:spPr>
          <a:xfrm>
            <a:off x="669495" y="6357602"/>
            <a:ext cx="330200" cy="266700"/>
          </a:xfrm>
          <a:prstGeom prst="actionButtonBackPrevious">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06763531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ccd5a3cd2ad74614147ee2badd62c7e47316b1"/>
</p:tagLst>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619</Words>
  <Application>Microsoft Office PowerPoint</Application>
  <PresentationFormat>On-screen Show (4:3)</PresentationFormat>
  <Paragraphs>35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7_Office Theme</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ارائه PowerPoint</dc:title>
  <dc:creator/>
  <dc:description>madsg.com</dc:description>
  <cp:lastModifiedBy/>
  <cp:revision>2</cp:revision>
  <dcterms:created xsi:type="dcterms:W3CDTF">2013-09-24T05:01:40Z</dcterms:created>
  <dcterms:modified xsi:type="dcterms:W3CDTF">2021-09-18T04:42:54Z</dcterms:modified>
</cp:coreProperties>
</file>