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660"/>
  </p:normalViewPr>
  <p:slideViewPr>
    <p:cSldViewPr snapToGrid="0">
      <p:cViewPr>
        <p:scale>
          <a:sx n="100" d="100"/>
          <a:sy n="100" d="100"/>
        </p:scale>
        <p:origin x="2052" y="4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00444"/>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b="1" dirty="0">
                <a:cs typeface="B Nazanin" panose="00000400000000000000" pitchFamily="2" charset="-78"/>
              </a:rPr>
              <a:t>بررسی رفتار برشی تیرهای بتن مسلح دارای بازشوهای کوچک در جان</a:t>
            </a:r>
            <a:endParaRPr lang="en-US" sz="20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26959" y="161591"/>
            <a:ext cx="8652346" cy="5097923"/>
          </a:xfrm>
          <a:prstGeom prst="rect">
            <a:avLst/>
          </a:prstGeom>
          <a:noFill/>
        </p:spPr>
        <p:txBody>
          <a:bodyPr wrap="square" rtlCol="0">
            <a:noAutofit/>
          </a:bodyPr>
          <a:lstStyle/>
          <a:p>
            <a:pPr algn="ctr" rtl="1"/>
            <a:r>
              <a:rPr lang="fa-IR" sz="2400" b="1" dirty="0">
                <a:cs typeface="B Nazanin" panose="00000400000000000000" pitchFamily="2" charset="-78"/>
              </a:rPr>
              <a:t>فصل اول</a:t>
            </a:r>
          </a:p>
          <a:p>
            <a:pPr algn="r" rtl="1"/>
            <a:endParaRPr lang="fa-IR" sz="2000" b="1" dirty="0">
              <a:cs typeface="B Nazanin" panose="00000400000000000000" pitchFamily="2" charset="-78"/>
            </a:endParaRPr>
          </a:p>
          <a:p>
            <a:pPr algn="r" rtl="1"/>
            <a:endParaRPr lang="fa-IR" sz="2000" b="1" dirty="0">
              <a:cs typeface="B Nazanin" panose="00000400000000000000" pitchFamily="2" charset="-78"/>
            </a:endParaRPr>
          </a:p>
          <a:p>
            <a:pPr algn="r" rtl="1"/>
            <a:r>
              <a:rPr lang="fa-IR" sz="2000" b="1" dirty="0">
                <a:cs typeface="B Nazanin" panose="00000400000000000000" pitchFamily="2" charset="-78"/>
              </a:rPr>
              <a:t>چکیده</a:t>
            </a:r>
            <a:endParaRPr lang="fa-IR" sz="2000" dirty="0">
              <a:cs typeface="B Nazanin" panose="00000400000000000000" pitchFamily="2" charset="-78"/>
            </a:endParaRPr>
          </a:p>
          <a:p>
            <a:pPr algn="just" rtl="1"/>
            <a:r>
              <a:rPr lang="fa-IR" sz="2000" dirty="0">
                <a:cs typeface="B Nazanin" panose="00000400000000000000" pitchFamily="2" charset="-78"/>
              </a:rPr>
              <a:t>در تحقیقات فعلی ، چهار تیر بتن مسلح با سطح مقطع مربعی ریخته شده و تحت اثر بارهای سه نقطه ای تا رسیدن به شکست ازمایش شدند. سه مورد از آنها به گونه ای طراحی شده اند که شامل بازشوهای کوچک در جان به اشکال مختلف مانند، مربع ، مستطیل و دایره ای هستند در حالی که تیر دیگر به منظور مقایسه یافته ها فاقد بازشو (تیر کنترلی) است. ردیابی انحراف بار برای نمونه های آزمایش شده با موفقیت بدست آمد. نتایج نشان داد که تیرهای بتن مسلح سوراخدار با بازشوهای کوچک در جان منجر به کاهش جزئی بارهای نهایی آنها مربوط به افزایش انحراف نهایی می شود. همچنین ، نتیجه گیری شد که تیرهای دارای بازشوهای دایره ای در جان دارای مقاومت برشی بهتری نسبت به سایر اشکال انتخاب شده برای بازشوها هستند.</a:t>
            </a:r>
          </a:p>
          <a:p>
            <a:pPr algn="r" rtl="1"/>
            <a:endParaRPr lang="fa-IR" sz="2000" dirty="0">
              <a:cs typeface="B Nazanin" panose="00000400000000000000" pitchFamily="2" charset="-78"/>
            </a:endParaRPr>
          </a:p>
          <a:p>
            <a:pPr algn="r" rtl="1"/>
            <a:endParaRPr lang="fa-IR" sz="2000" dirty="0">
              <a:cs typeface="B Nazanin" panose="00000400000000000000" pitchFamily="2" charset="-78"/>
            </a:endParaRPr>
          </a:p>
          <a:p>
            <a:pPr algn="r" rtl="1"/>
            <a:endParaRPr lang="fa-IR" sz="2000" b="1" dirty="0">
              <a:cs typeface="B Nazanin" panose="00000400000000000000" pitchFamily="2" charset="-78"/>
            </a:endParaRPr>
          </a:p>
          <a:p>
            <a:pPr algn="r" rtl="1"/>
            <a:r>
              <a:rPr lang="fa-IR" sz="2000" b="1" dirty="0">
                <a:cs typeface="B Nazanin" panose="00000400000000000000" pitchFamily="2" charset="-78"/>
              </a:rPr>
              <a:t>کلید واژه ها :</a:t>
            </a:r>
            <a:r>
              <a:rPr lang="fa-IR" sz="2000" dirty="0">
                <a:cs typeface="B Nazanin" panose="00000400000000000000" pitchFamily="2" charset="-78"/>
              </a:rPr>
              <a:t> تیرهای بتن مسلح ، بازشوهای موجود در جان، ردپای بار – انحراف ، رفتار برشی، انحراف نهایی</a:t>
            </a:r>
          </a:p>
          <a:p>
            <a:pPr algn="r" rtl="1"/>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999695" y="549663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مقدمه و آزمایش</a:t>
            </a:r>
            <a:endParaRPr lang="en-US" dirty="0">
              <a:solidFill>
                <a:schemeClr val="bg1"/>
              </a:solidFill>
            </a:endParaRPr>
          </a:p>
        </p:txBody>
      </p:sp>
      <p:sp>
        <p:nvSpPr>
          <p:cNvPr id="14" name="Action Button: Custom 23">
            <a:hlinkClick r:id="" action="ppaction://noaction" highlightClick="1"/>
            <a:extLst>
              <a:ext uri="{FF2B5EF4-FFF2-40B4-BE49-F238E27FC236}">
                <a16:creationId xmlns:a16="http://schemas.microsoft.com/office/drawing/2014/main" id="{F74165A7-08F3-48D1-A8D5-7E5BE4D8075D}"/>
              </a:ext>
            </a:extLst>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t>1/16</a:t>
            </a:r>
            <a:endParaRPr lang="en-US" dirty="0"/>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r>
              <a:rPr lang="fa-IR" sz="2000" b="1" dirty="0">
                <a:cs typeface="B Nazanin" panose="00000400000000000000" pitchFamily="2" charset="-78"/>
              </a:rPr>
              <a:t> مقدمه :</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در عمل، ممکن است بازشوهایی در تیرهای بتن مسلح ایجاد شود تا به عنوان مجرای دسترسی به مجاری و لوله هایی که برای خدمات الکتریکی، مکانیکی و فاضلاب استفاده می شوند، مورد استفاده قرار گیرد. وجود چنین بازشوهایی باعث ایجاد تغییر ناگهانی در سطح مقطع و در نتیجه منجر به تمرکز تنش در لبه های باز می شود. این امر تا حدی سختی و سپس ظرفیت تحمل بار تیر را کاهش می دهد. بازشوهای موجود در جان پیکربندی های مختلفی دارند اما رایج ترین شکل ها دایره ای و مستطیلی هستند. در مورد اندازه بازشوها، مطالعات قبلی بازشوهای موجود در جان را بر اساس اندازه آنها طبقه بندی کرده اند. از این رو، اصطلاحات تیر با بازشو های کوچک و بزرگ به طور گسترده ای در مقالات استفاده می شد.</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با این حال، احمد و همکاران در نظر گرفتند که شناسایی بازشو به صورت کوچک یا بزرگ به رفتار سازه ای تیر بستگی دارد. از این رو، در صورت اعمال تئوری تیر عمومی می توان بازشو را کوچک در نظر گرفت. علاوه بر رفتار استاتیکی، برخی از مطالعات برای بررسی پاسخ دینامیکی تیرها با بازشوهای خارج و خارج از آن انجام شده است . این امر نشان دهنده تغییر در رفتار تیر با بازشوهای موجود در جان تحت بارگذاری استاتیکی و دینامیکی علاوه بر شرایط دیگر است.</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t>2/16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مقدمه و آزمایش</a:t>
            </a:r>
            <a:endParaRPr lang="en-US" dirty="0">
              <a:solidFill>
                <a:schemeClr val="bg1"/>
              </a:solidFill>
            </a:endParaRPr>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dirty="0">
                <a:cs typeface="B Nazanin" panose="00000400000000000000" pitchFamily="2" charset="-78"/>
              </a:rPr>
              <a:t>مطالعات مختلفی برای بررسی رفتار تیرهای دارای بازشوهای بزرگ در جان انجام شد. یک کار آزمایشی برای بررسی عملکرد تیرهای بتن مسلح  تقویت شده با الیاف پلیمری تقویت شده با کربن </a:t>
            </a:r>
            <a:r>
              <a:rPr lang="en-US" sz="2000" dirty="0">
                <a:cs typeface="B Nazanin" panose="00000400000000000000" pitchFamily="2" charset="-78"/>
              </a:rPr>
              <a:t>CFRP</a:t>
            </a:r>
            <a:r>
              <a:rPr lang="fa-IR" sz="2000" dirty="0">
                <a:cs typeface="B Nazanin" panose="00000400000000000000" pitchFamily="2" charset="-78"/>
              </a:rPr>
              <a:t> با بازشوهای بزرگ در جان انجام شد. یافته ها نشان داد که وجود بازشوی بزرگ  دروسط دهانه ظرفیت تیر را حدود 50٪ کاهش می دهد، در حالی که تقویت کردن با الیاف پلیمری تقویت شده با کربن </a:t>
            </a:r>
            <a:r>
              <a:rPr lang="en-US" sz="2000" dirty="0">
                <a:cs typeface="B Nazanin" panose="00000400000000000000" pitchFamily="2" charset="-78"/>
              </a:rPr>
              <a:t>CFRP</a:t>
            </a:r>
            <a:r>
              <a:rPr lang="fa-IR" sz="2000" dirty="0">
                <a:cs typeface="B Nazanin" panose="00000400000000000000" pitchFamily="2" charset="-78"/>
              </a:rPr>
              <a:t> منجر به افزایش بار نهایی به میزان 80-90٪ می شود. مطالعه دیگری توسط </a:t>
            </a:r>
            <a:r>
              <a:rPr lang="en-US" sz="2000" dirty="0" err="1">
                <a:cs typeface="B Nazanin" panose="00000400000000000000" pitchFamily="2" charset="-78"/>
              </a:rPr>
              <a:t>Aykac</a:t>
            </a:r>
            <a:r>
              <a:rPr lang="fa-IR" sz="2000" dirty="0">
                <a:cs typeface="B Nazanin" panose="00000400000000000000" pitchFamily="2" charset="-78"/>
              </a:rPr>
              <a:t> و همکاران برای بررسی رفتار خمشی تیرهای بتن مسلح سلولی انجام شده است. این نتایج آزمایشی نشان داد که افزایش تعداد بازشوها منجر به افزایش احتمال مکانیسم </a:t>
            </a:r>
            <a:r>
              <a:rPr lang="en-US" sz="2000" dirty="0" err="1">
                <a:cs typeface="B Nazanin" panose="00000400000000000000" pitchFamily="2" charset="-78"/>
              </a:rPr>
              <a:t>Vierendeel</a:t>
            </a:r>
            <a:r>
              <a:rPr lang="fa-IR" sz="2000" dirty="0">
                <a:cs typeface="B Nazanin" panose="00000400000000000000" pitchFamily="2" charset="-78"/>
              </a:rPr>
              <a:t> می شود. سعید الشیخ دریافت که وجود یک بازشو در یک تیر ممکن است منجر به ایجاد ترکهای برشی در اطراف بازشو به دلیل تمرکز تنش شود.</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هاویله و همکاران. مدل المان محدود سه بعدی برای بررسی رفتار تیرهای عمیق </a:t>
            </a:r>
            <a:r>
              <a:rPr lang="en-US" sz="2000" dirty="0">
                <a:cs typeface="B Nazanin" panose="00000400000000000000" pitchFamily="2" charset="-78"/>
              </a:rPr>
              <a:t>RC</a:t>
            </a:r>
            <a:r>
              <a:rPr lang="fa-IR" sz="2000" dirty="0">
                <a:cs typeface="B Nazanin" panose="00000400000000000000" pitchFamily="2" charset="-78"/>
              </a:rPr>
              <a:t> با بازشوهای موجود در جان و تقویت شده با الیاف پلیمری تقویت شده با کربن </a:t>
            </a:r>
            <a:r>
              <a:rPr lang="en-US" sz="2000" dirty="0">
                <a:cs typeface="B Nazanin" panose="00000400000000000000" pitchFamily="2" charset="-78"/>
              </a:rPr>
              <a:t>CFRP</a:t>
            </a:r>
            <a:r>
              <a:rPr lang="fa-IR" sz="2000" dirty="0">
                <a:cs typeface="B Nazanin" panose="00000400000000000000" pitchFamily="2" charset="-78"/>
              </a:rPr>
              <a:t> برای افزایش مقاومت برشی ایجاد کردند. نتایج نشان داد که ظرفیت باربری تیرهای تقویت شده 74٪ بیشتر از انهایی است که فاقد الیاف پلیمری تقویت شده با کربن </a:t>
            </a:r>
            <a:r>
              <a:rPr lang="en-US" sz="2000" dirty="0">
                <a:cs typeface="B Nazanin" panose="00000400000000000000" pitchFamily="2" charset="-78"/>
              </a:rPr>
              <a:t>CFRP</a:t>
            </a:r>
            <a:r>
              <a:rPr lang="fa-IR" sz="2000" dirty="0">
                <a:cs typeface="B Nazanin" panose="00000400000000000000" pitchFamily="2" charset="-78"/>
              </a:rPr>
              <a:t> هستند. مطالعات المان محدود </a:t>
            </a:r>
            <a:r>
              <a:rPr lang="en-US" sz="2000" dirty="0">
                <a:cs typeface="B Nazanin" panose="00000400000000000000" pitchFamily="2" charset="-78"/>
              </a:rPr>
              <a:t>FE</a:t>
            </a:r>
            <a:r>
              <a:rPr lang="fa-IR" sz="2000" dirty="0">
                <a:cs typeface="B Nazanin" panose="00000400000000000000" pitchFamily="2" charset="-78"/>
              </a:rPr>
              <a:t> دیگری نیز برای بررسی پاسخ تیرهای بتن مسلح </a:t>
            </a:r>
            <a:r>
              <a:rPr lang="en-US" sz="2000" dirty="0">
                <a:cs typeface="B Nazanin" panose="00000400000000000000" pitchFamily="2" charset="-78"/>
              </a:rPr>
              <a:t>RC</a:t>
            </a:r>
            <a:r>
              <a:rPr lang="fa-IR" sz="2000" dirty="0">
                <a:cs typeface="B Nazanin" panose="00000400000000000000" pitchFamily="2" charset="-78"/>
              </a:rPr>
              <a:t> با تنظیمات مختلف بازشو در جان ارائه شده است. کارایی استفاده از مدل سازی المان محدود </a:t>
            </a:r>
            <a:r>
              <a:rPr lang="en-US" sz="2000" dirty="0">
                <a:cs typeface="B Nazanin" panose="00000400000000000000" pitchFamily="2" charset="-78"/>
              </a:rPr>
              <a:t>FE</a:t>
            </a:r>
            <a:r>
              <a:rPr lang="fa-IR" sz="2000" dirty="0">
                <a:cs typeface="B Nazanin" panose="00000400000000000000" pitchFamily="2" charset="-78"/>
              </a:rPr>
              <a:t> برای پیش بینی رفتار تیرهای بتن مسلح </a:t>
            </a:r>
            <a:r>
              <a:rPr lang="en-US" sz="2000" dirty="0">
                <a:cs typeface="B Nazanin" panose="00000400000000000000" pitchFamily="2" charset="-78"/>
              </a:rPr>
              <a:t>RC</a:t>
            </a:r>
            <a:r>
              <a:rPr lang="fa-IR" sz="2000" dirty="0">
                <a:cs typeface="B Nazanin" panose="00000400000000000000" pitchFamily="2" charset="-78"/>
              </a:rPr>
              <a:t> سوراخ دار تأیید شده است.</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t>3/16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مقدمه و آزمایش</a:t>
            </a:r>
            <a:endParaRPr lang="en-US" dirty="0">
              <a:solidFill>
                <a:schemeClr val="bg1"/>
              </a:solidFill>
            </a:endParaRPr>
          </a:p>
        </p:txBody>
      </p:sp>
    </p:spTree>
    <p:extLst>
      <p:ext uri="{BB962C8B-B14F-4D97-AF65-F5344CB8AC3E}">
        <p14:creationId xmlns:p14="http://schemas.microsoft.com/office/powerpoint/2010/main" val="13619206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b1b1ea9d709c3c0e36025a4dd8585da9adde"/>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708</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2021-08-21T07:38:15Z</dcterms:modified>
</cp:coreProperties>
</file>