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26" autoAdjust="0"/>
    <p:restoredTop sz="94660"/>
  </p:normalViewPr>
  <p:slideViewPr>
    <p:cSldViewPr snapToGrid="0">
      <p:cViewPr varScale="1">
        <p:scale>
          <a:sx n="114" d="100"/>
          <a:sy n="114" d="100"/>
        </p:scale>
        <p:origin x="1554" y="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8/21/2021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00444"/>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000" b="1" dirty="0">
                <a:cs typeface="B Nazanin" panose="00000400000000000000" pitchFamily="2" charset="-78"/>
              </a:rPr>
              <a:t>کلان داده در مدلسازی و برنامه ریزی حمل و نقل</a:t>
            </a:r>
            <a:endParaRPr lang="en-US" sz="2000" b="1"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استاد: </a:t>
            </a: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5193" y="27188"/>
            <a:ext cx="8652346" cy="5097923"/>
          </a:xfrm>
          <a:prstGeom prst="rect">
            <a:avLst/>
          </a:prstGeom>
          <a:noFill/>
        </p:spPr>
        <p:txBody>
          <a:bodyPr wrap="square" rtlCol="0">
            <a:noAutofit/>
          </a:bodyPr>
          <a:lstStyle/>
          <a:p>
            <a:pPr algn="ctr" rtl="1"/>
            <a:endParaRPr lang="fa-IR" sz="2400" b="1" dirty="0">
              <a:cs typeface="B Nazanin" panose="00000400000000000000" pitchFamily="2" charset="-78"/>
            </a:endParaRPr>
          </a:p>
          <a:p>
            <a:pPr algn="ctr" rtl="1"/>
            <a:r>
              <a:rPr lang="fa-IR" sz="2400" b="1" dirty="0">
                <a:cs typeface="B Nazanin" panose="00000400000000000000" pitchFamily="2" charset="-78"/>
              </a:rPr>
              <a:t>فصل اول</a:t>
            </a:r>
          </a:p>
          <a:p>
            <a:pPr algn="r" rtl="1"/>
            <a:endParaRPr lang="fa-IR" sz="2000" b="1" dirty="0">
              <a:cs typeface="B Nazanin" panose="00000400000000000000" pitchFamily="2" charset="-78"/>
            </a:endParaRPr>
          </a:p>
          <a:p>
            <a:pPr algn="r" rtl="1"/>
            <a:r>
              <a:rPr lang="fa-IR" sz="2000" b="1" dirty="0">
                <a:cs typeface="B Nazanin" panose="00000400000000000000" pitchFamily="2" charset="-78"/>
              </a:rPr>
              <a:t>چکیده</a:t>
            </a:r>
          </a:p>
          <a:p>
            <a:pPr algn="just" rtl="1"/>
            <a:r>
              <a:rPr lang="fa-IR" sz="2000" dirty="0">
                <a:cs typeface="B Nazanin" panose="00000400000000000000" pitchFamily="2" charset="-78"/>
              </a:rPr>
              <a:t>در این مقاله احتمالات استفاده از تکنولوژی های کلان داده، یادگیری ماشینی و اینترنت اشیاء برای نیازهای برنامه ریزی و مدلسازی حمل و نقل را بررسی می کنیم. مؤلفان این مقاله مسائلی را تحلیل کرده اند که بخاطر افزایش شهرنشینی در زیرساخت حمل و نقل مطرح شده اند و راه حلی را بر اساس استفاده از پردازش مقادیر بزرگی از داده، برای این مسائل پیشنهاد نموده اند. در نتیجه این مطالعه، یک جدول تطبیقی را ترسیم کردیم که کاربرد ممکن تکنولوژی های کلان داده در یکپارچگی با تکنولوژی های مدرن دیگر را نشان میدهد و اینکه آنها کدامیک از مسائل برنامه ریزی حمل و نقل را حل خواهند کرد.</a:t>
            </a:r>
          </a:p>
          <a:p>
            <a:pPr algn="r" rtl="1"/>
            <a:endParaRPr lang="fa-IR" sz="2000" dirty="0">
              <a:cs typeface="B Nazanin" panose="00000400000000000000" pitchFamily="2" charset="-78"/>
            </a:endParaRPr>
          </a:p>
          <a:p>
            <a:pPr algn="r" rtl="1"/>
            <a:endParaRPr lang="fa-IR" sz="2000" dirty="0">
              <a:cs typeface="B Nazanin" panose="00000400000000000000" pitchFamily="2" charset="-78"/>
            </a:endParaRPr>
          </a:p>
          <a:p>
            <a:pPr algn="r" rtl="1"/>
            <a:endParaRPr lang="fa-IR" sz="2000" dirty="0">
              <a:cs typeface="B Nazanin" panose="00000400000000000000" pitchFamily="2" charset="-78"/>
            </a:endParaRPr>
          </a:p>
          <a:p>
            <a:pPr algn="r" rtl="1"/>
            <a:endParaRPr lang="fa-IR" sz="2000" dirty="0">
              <a:cs typeface="B Nazanin" panose="00000400000000000000" pitchFamily="2" charset="-78"/>
            </a:endParaRPr>
          </a:p>
          <a:p>
            <a:pPr algn="r" rtl="1"/>
            <a:endParaRPr lang="fa-IR" sz="2000" dirty="0">
              <a:cs typeface="B Nazanin" panose="00000400000000000000" pitchFamily="2" charset="-78"/>
            </a:endParaRPr>
          </a:p>
          <a:p>
            <a:pPr algn="r" rtl="1"/>
            <a:r>
              <a:rPr lang="fa-IR" sz="2000" b="1" dirty="0">
                <a:cs typeface="B Nazanin" panose="00000400000000000000" pitchFamily="2" charset="-78"/>
              </a:rPr>
              <a:t>کلمات کلیدی</a:t>
            </a:r>
            <a:r>
              <a:rPr lang="fa-IR" sz="2000" dirty="0">
                <a:cs typeface="B Nazanin" panose="00000400000000000000" pitchFamily="2" charset="-78"/>
              </a:rPr>
              <a:t>: مدلسازی و برنامه ریزی حمل و نقل، کلان داده، اینترنت اشیاء ، یادگیری ماشینی</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5" name="TextBox 4"/>
          <p:cNvSpPr txBox="1"/>
          <p:nvPr/>
        </p:nvSpPr>
        <p:spPr>
          <a:xfrm>
            <a:off x="475894" y="5999942"/>
            <a:ext cx="6915506" cy="369332"/>
          </a:xfrm>
          <a:prstGeom prst="rect">
            <a:avLst/>
          </a:prstGeom>
          <a:noFill/>
        </p:spPr>
        <p:txBody>
          <a:bodyPr wrap="square" rtlCol="0">
            <a:spAutoFit/>
          </a:bodyPr>
          <a:lstStyle/>
          <a:p>
            <a:pPr algn="r" rtl="1"/>
            <a:r>
              <a:rPr lang="fa-IR" dirty="0">
                <a:solidFill>
                  <a:schemeClr val="bg1"/>
                </a:solidFill>
              </a:rPr>
              <a:t>چکیده، مقدمه و مدل سازی</a:t>
            </a:r>
            <a:endParaRPr lang="en-US" dirty="0">
              <a:solidFill>
                <a:schemeClr val="bg1"/>
              </a:solidFill>
            </a:endParaRPr>
          </a:p>
        </p:txBody>
      </p:sp>
      <p:sp>
        <p:nvSpPr>
          <p:cNvPr id="14" name="Action Button: Home 13">
            <a:hlinkClick r:id="" action="ppaction://hlinkshowjump?jump=firstslide" highlightClick="1"/>
          </p:cNvPr>
          <p:cNvSpPr/>
          <p:nvPr/>
        </p:nvSpPr>
        <p:spPr>
          <a:xfrm>
            <a:off x="229517" y="5263521"/>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Action Button: Custom 14">
            <a:hlinkClick r:id="" action="ppaction://noaction" highlightClick="1"/>
          </p:cNvPr>
          <p:cNvSpPr/>
          <p:nvPr/>
        </p:nvSpPr>
        <p:spPr>
          <a:xfrm>
            <a:off x="7801922" y="5267933"/>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000" dirty="0"/>
              <a:t>1/30</a:t>
            </a:r>
            <a:endParaRPr lang="en-US" sz="1600" dirty="0"/>
          </a:p>
        </p:txBody>
      </p:sp>
      <p:sp>
        <p:nvSpPr>
          <p:cNvPr id="17" name="Action Button: Back or Previous 16">
            <a:hlinkClick r:id="" action="ppaction://hlinkshowjump?jump=previousslide" highlightClick="1"/>
          </p:cNvPr>
          <p:cNvSpPr/>
          <p:nvPr/>
        </p:nvSpPr>
        <p:spPr>
          <a:xfrm>
            <a:off x="662528" y="5481298"/>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8" name="Action Button: Forward or Next 17">
            <a:hlinkClick r:id="" action="ppaction://hlinkshowjump?jump=nextslide" highlightClick="1"/>
          </p:cNvPr>
          <p:cNvSpPr/>
          <p:nvPr/>
        </p:nvSpPr>
        <p:spPr>
          <a:xfrm>
            <a:off x="1023684" y="5493644"/>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endParaRPr lang="fa-IR" sz="2000" dirty="0">
              <a:cs typeface="B Nazanin" panose="00000400000000000000" pitchFamily="2" charset="-78"/>
            </a:endParaRPr>
          </a:p>
          <a:p>
            <a:pPr algn="just" rtl="1"/>
            <a:r>
              <a:rPr lang="fa-IR" sz="2000" b="1" dirty="0">
                <a:cs typeface="B Nazanin" panose="00000400000000000000" pitchFamily="2" charset="-78"/>
              </a:rPr>
              <a:t> مقدمه :</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در دنیای امروزی ما با شهرنشینی مواجه هستیم که به سرعت در حال رشد است و منجر به افزایش فشار بر زیرساخت حمل و نقل می گردد. رشد جمعیت و همچنین افزایش تعداد ماشین ها، مسائل آلودگی هوا، تصادفات جاده ای، و تراکم ترافیک را برای ما ایجاد می کند (زانات و چودوری 2019). به علاوه مسافران تقاضای کاهش زمان مسافرت، زمان بندی قابل پیش بینی و توانایی مسیریابی را داشتند که اینها سبب راحتی کلی استفاده از حمل و نقل عمومی می شدند. در عین حال، حمل و نقل عمومی به علت پشتیبانی مالی، کارایی اقتصادی کافی، و سرمایه گذاری محدود با چالش های متعددی رو به رو می شود.</a:t>
            </a:r>
          </a:p>
          <a:p>
            <a:pPr algn="just" rtl="1"/>
            <a:r>
              <a:rPr lang="fa-IR" sz="2000" dirty="0">
                <a:cs typeface="B Nazanin" panose="00000400000000000000" pitchFamily="2" charset="-78"/>
              </a:rPr>
              <a:t>از طرف دیگر، در سال های اخیر پیشرفت های تکنولوژی اطلاعات غیر قابل انکار است. کلان داده یکی از محبوب ترین موضوعات هم در صنعت و هم در تحقیقات هستند و حمل و نقل عمومی یکی از حوزه های بسیاری است که در آن از کلان داده استفاده شده است (ژو و همکاران 2018). داده های ایجاد شده، پردازش شده و استفاده شده در حمل و نقل داده های عظیمی هستند و می توان آنها را با استفاده از تحلیل کلان داده مدیریت کرد و به این طریق بینش هایی را برای گروه های ذینفع همچون مدیریت یا حکومت ایجاد نمود.</a:t>
            </a:r>
          </a:p>
          <a:p>
            <a:pPr algn="just" rtl="1"/>
            <a:endParaRPr lang="fa-IR" sz="2000" dirty="0">
              <a:cs typeface="B Nazanin" panose="00000400000000000000" pitchFamily="2" charset="-78"/>
            </a:endParaRPr>
          </a:p>
          <a:p>
            <a:pPr algn="just" rtl="1"/>
            <a:endParaRPr lang="fa-IR" sz="2000" dirty="0">
              <a:cs typeface="B Nazanin" panose="00000400000000000000" pitchFamily="2" charset="-78"/>
            </a:endParaRPr>
          </a:p>
        </p:txBody>
      </p:sp>
      <p:sp>
        <p:nvSpPr>
          <p:cNvPr id="15" name="Rounded Rectangle 14"/>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18" name="Rounded Rectangle 17"/>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2" name="Rounded Rectangle 21"/>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23" name="TextBox 22"/>
          <p:cNvSpPr txBox="1"/>
          <p:nvPr/>
        </p:nvSpPr>
        <p:spPr>
          <a:xfrm>
            <a:off x="475894" y="5999942"/>
            <a:ext cx="6915506" cy="369332"/>
          </a:xfrm>
          <a:prstGeom prst="rect">
            <a:avLst/>
          </a:prstGeom>
          <a:noFill/>
        </p:spPr>
        <p:txBody>
          <a:bodyPr wrap="square" rtlCol="0">
            <a:spAutoFit/>
          </a:bodyPr>
          <a:lstStyle/>
          <a:p>
            <a:pPr algn="r" rtl="1"/>
            <a:r>
              <a:rPr lang="fa-IR" dirty="0">
                <a:solidFill>
                  <a:schemeClr val="bg1"/>
                </a:solidFill>
              </a:rPr>
              <a:t>چکیده، مقدمه و مدل سازی</a:t>
            </a:r>
            <a:endParaRPr lang="en-US" dirty="0">
              <a:solidFill>
                <a:schemeClr val="bg1"/>
              </a:solidFill>
            </a:endParaRPr>
          </a:p>
        </p:txBody>
      </p:sp>
      <p:sp>
        <p:nvSpPr>
          <p:cNvPr id="25" name="Action Button: Home 24">
            <a:hlinkClick r:id="" action="ppaction://hlinkshowjump?jump=firstslide" highlightClick="1"/>
          </p:cNvPr>
          <p:cNvSpPr/>
          <p:nvPr/>
        </p:nvSpPr>
        <p:spPr>
          <a:xfrm>
            <a:off x="229517" y="5263521"/>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6" name="Action Button: Custom 25">
            <a:hlinkClick r:id="" action="ppaction://noaction" highlightClick="1"/>
          </p:cNvPr>
          <p:cNvSpPr/>
          <p:nvPr/>
        </p:nvSpPr>
        <p:spPr>
          <a:xfrm>
            <a:off x="7801922" y="5267933"/>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000" dirty="0"/>
              <a:t>2/30</a:t>
            </a:r>
            <a:endParaRPr lang="en-US" sz="1600" dirty="0"/>
          </a:p>
        </p:txBody>
      </p:sp>
      <p:sp>
        <p:nvSpPr>
          <p:cNvPr id="27" name="Action Button: Back or Previous 26">
            <a:hlinkClick r:id="" action="ppaction://hlinkshowjump?jump=previousslide" highlightClick="1"/>
          </p:cNvPr>
          <p:cNvSpPr/>
          <p:nvPr/>
        </p:nvSpPr>
        <p:spPr>
          <a:xfrm>
            <a:off x="662528" y="5481298"/>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9" name="Action Button: Forward or Next 28">
            <a:hlinkClick r:id="" action="ppaction://hlinkshowjump?jump=nextslide" highlightClick="1"/>
          </p:cNvPr>
          <p:cNvSpPr/>
          <p:nvPr/>
        </p:nvSpPr>
        <p:spPr>
          <a:xfrm>
            <a:off x="1023684" y="5493644"/>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7897565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endParaRPr lang="fa-IR" sz="2000" dirty="0">
              <a:cs typeface="B Nazanin" panose="00000400000000000000" pitchFamily="2" charset="-78"/>
            </a:endParaRP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اهمیت این مطالعه در رشد تصاعدی داده و تقاضا برای تکنولوژی کلان داده است، که میتوان آنرا با موفقیت در برنامه ریزی و مدلسازی حمل و نقل مورد استفاده قرار داد تا از کارایی اقتصادی زیرساخت حمل و نقل و افزایش رضایت مسافران از استفاده کردن از حمل و نقل عمومی، اطمینان حاصل کرد.</a:t>
            </a:r>
          </a:p>
          <a:p>
            <a:pPr algn="just" rtl="1"/>
            <a:r>
              <a:rPr lang="fa-IR" sz="2000" dirty="0">
                <a:cs typeface="B Nazanin" panose="00000400000000000000" pitchFamily="2" charset="-78"/>
              </a:rPr>
              <a:t>از طرف دیگر، در حوزه حمل و نقل مسائل زیادی با ماهیت جهانی و خصوصی هم بر مسافران و هم بر شهروندان تأثیرگذار هستند. بسیاری از کشورها به بهبود مدیریت زیرساخت حمل و نقل علاقمند هستند و دید مثبتی نسبت به معرفی جدیدترین تکنولوژی ها در خدمات حمل و نقل عمومی دارند.</a:t>
            </a:r>
          </a:p>
          <a:p>
            <a:pPr algn="just" rtl="1"/>
            <a:endParaRPr lang="fa-IR" sz="2000" dirty="0">
              <a:cs typeface="B Nazanin" panose="00000400000000000000" pitchFamily="2" charset="-78"/>
            </a:endParaRPr>
          </a:p>
          <a:p>
            <a:pPr algn="just" rtl="1"/>
            <a:endParaRPr lang="fa-IR" sz="2000" dirty="0">
              <a:cs typeface="B Nazanin" panose="00000400000000000000" pitchFamily="2" charset="-78"/>
            </a:endParaRPr>
          </a:p>
        </p:txBody>
      </p:sp>
      <p:sp>
        <p:nvSpPr>
          <p:cNvPr id="30" name="Rounded Rectangle 2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TextBox 3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2" name="Rounded Rectangle 31"/>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3" name="Rounded Rectangle 32"/>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37" name="TextBox 36"/>
          <p:cNvSpPr txBox="1"/>
          <p:nvPr/>
        </p:nvSpPr>
        <p:spPr>
          <a:xfrm>
            <a:off x="475894" y="5999942"/>
            <a:ext cx="6915506" cy="369332"/>
          </a:xfrm>
          <a:prstGeom prst="rect">
            <a:avLst/>
          </a:prstGeom>
          <a:noFill/>
        </p:spPr>
        <p:txBody>
          <a:bodyPr wrap="square" rtlCol="0">
            <a:spAutoFit/>
          </a:bodyPr>
          <a:lstStyle/>
          <a:p>
            <a:pPr algn="r" rtl="1"/>
            <a:r>
              <a:rPr lang="fa-IR" dirty="0">
                <a:solidFill>
                  <a:schemeClr val="bg1"/>
                </a:solidFill>
              </a:rPr>
              <a:t>چکیده، مقدمه و مدل سازی</a:t>
            </a:r>
            <a:endParaRPr lang="en-US" dirty="0">
              <a:solidFill>
                <a:schemeClr val="bg1"/>
              </a:solidFill>
            </a:endParaRPr>
          </a:p>
        </p:txBody>
      </p:sp>
      <p:sp>
        <p:nvSpPr>
          <p:cNvPr id="38" name="Action Button: Home 37">
            <a:hlinkClick r:id="" action="ppaction://hlinkshowjump?jump=firstslide" highlightClick="1"/>
          </p:cNvPr>
          <p:cNvSpPr/>
          <p:nvPr/>
        </p:nvSpPr>
        <p:spPr>
          <a:xfrm>
            <a:off x="229517" y="5263521"/>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9" name="Action Button: Custom 38">
            <a:hlinkClick r:id="" action="ppaction://noaction" highlightClick="1"/>
          </p:cNvPr>
          <p:cNvSpPr/>
          <p:nvPr/>
        </p:nvSpPr>
        <p:spPr>
          <a:xfrm>
            <a:off x="7801922" y="5267933"/>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000" dirty="0"/>
              <a:t>3/30</a:t>
            </a:r>
            <a:endParaRPr lang="en-US" sz="1600" dirty="0"/>
          </a:p>
        </p:txBody>
      </p:sp>
      <p:sp>
        <p:nvSpPr>
          <p:cNvPr id="40" name="Action Button: Back or Previous 39">
            <a:hlinkClick r:id="" action="ppaction://hlinkshowjump?jump=previousslide" highlightClick="1"/>
          </p:cNvPr>
          <p:cNvSpPr/>
          <p:nvPr/>
        </p:nvSpPr>
        <p:spPr>
          <a:xfrm>
            <a:off x="662528" y="5481298"/>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1" name="Action Button: Forward or Next 40">
            <a:hlinkClick r:id="" action="ppaction://hlinkshowjump?jump=nextslide" highlightClick="1"/>
          </p:cNvPr>
          <p:cNvSpPr/>
          <p:nvPr/>
        </p:nvSpPr>
        <p:spPr>
          <a:xfrm>
            <a:off x="1023684" y="5493644"/>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36192065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c2c96628477442dd7d6b3c13e22e2562d279f0"/>
</p:tagLst>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530</Words>
  <Application>Microsoft Office PowerPoint</Application>
  <PresentationFormat>On-screen Show (4:3)</PresentationFormat>
  <Paragraphs>37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PowerPoint</dc:title>
  <dc:creator/>
  <dc:description>madsg.com</dc:description>
  <cp:lastModifiedBy/>
  <cp:revision>2</cp:revision>
  <dcterms:created xsi:type="dcterms:W3CDTF">2013-09-24T05:01:40Z</dcterms:created>
  <dcterms:modified xsi:type="dcterms:W3CDTF">2021-08-21T06:24:52Z</dcterms:modified>
</cp:coreProperties>
</file>