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43" r:id="rId4"/>
    <p:sldId id="306" r:id="rId5"/>
    <p:sldId id="304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>
        <p:scale>
          <a:sx n="100" d="100"/>
          <a:sy n="100" d="100"/>
        </p:scale>
        <p:origin x="1782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ranarze.ir/cat/%d8%af%d8%a7%d9%86%d9%84%d9%88%d8%af-%d9%85%d9%82%d8%a7%d9%84%d8%a7%d8%aa-%d9%be%d8%a7%d9%88%d8%b1%d9%be%d9%88%db%8c%d9%86%d8%a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00444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>
                <a:cs typeface="B Nazanin" panose="00000400000000000000" pitchFamily="2" charset="-78"/>
              </a:rPr>
              <a:t>شبکه عصبی کانولوشن کم عمق برای غربالگری شیوع </a:t>
            </a:r>
            <a:r>
              <a:rPr lang="fa-IR" sz="2000" b="1" dirty="0" smtClean="0">
                <a:cs typeface="B Nazanin" panose="00000400000000000000" pitchFamily="2" charset="-78"/>
              </a:rPr>
              <a:t>کووید-19 </a:t>
            </a:r>
            <a:r>
              <a:rPr lang="fa-IR" sz="2000" b="1" dirty="0">
                <a:cs typeface="B Nazanin" panose="00000400000000000000" pitchFamily="2" charset="-78"/>
              </a:rPr>
              <a:t>با استفاده از </a:t>
            </a:r>
            <a:r>
              <a:rPr lang="fa-IR" sz="2000" b="1" dirty="0" smtClean="0">
                <a:cs typeface="B Nazanin" panose="00000400000000000000" pitchFamily="2" charset="-78"/>
              </a:rPr>
              <a:t>عکسبرداری</a:t>
            </a:r>
          </a:p>
          <a:p>
            <a:pPr algn="ctr" rtl="1"/>
            <a:r>
              <a:rPr lang="fa-IR" sz="2000" b="1" dirty="0" smtClean="0">
                <a:cs typeface="B Nazanin" panose="00000400000000000000" pitchFamily="2" charset="-78"/>
              </a:rPr>
              <a:t> اشعه</a:t>
            </a:r>
            <a:r>
              <a:rPr lang="en-US" sz="2000" b="1" dirty="0" smtClean="0">
                <a:cs typeface="B Nazanin" panose="00000400000000000000" pitchFamily="2" charset="-78"/>
              </a:rPr>
              <a:t> X  </a:t>
            </a:r>
            <a:r>
              <a:rPr lang="fa-IR" sz="2000" b="1" dirty="0" smtClean="0">
                <a:cs typeface="B Nazanin" panose="00000400000000000000" pitchFamily="2" charset="-78"/>
              </a:rPr>
              <a:t> قفسه </a:t>
            </a:r>
            <a:r>
              <a:rPr lang="fa-IR" sz="2000" b="1" dirty="0">
                <a:cs typeface="B Nazanin" panose="00000400000000000000" pitchFamily="2" charset="-78"/>
              </a:rPr>
              <a:t>سینه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80107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603144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5193" y="210687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فصل اول</a:t>
            </a:r>
            <a:endParaRPr lang="fa-IR" sz="2400" b="1" dirty="0">
              <a:cs typeface="B Nazanin" panose="00000400000000000000" pitchFamily="2" charset="-78"/>
            </a:endParaRPr>
          </a:p>
          <a:p>
            <a:pPr algn="r" rtl="1"/>
            <a:endParaRPr lang="en-US" sz="2000" b="1" dirty="0" smtClean="0">
              <a:cs typeface="B Nazanin" panose="00000400000000000000" pitchFamily="2" charset="-78"/>
            </a:endParaRPr>
          </a:p>
          <a:p>
            <a:pPr algn="r" rtl="1"/>
            <a:endParaRPr lang="en-US" sz="2000" b="1" dirty="0">
              <a:cs typeface="B Nazanin" panose="00000400000000000000" pitchFamily="2" charset="-78"/>
            </a:endParaRPr>
          </a:p>
          <a:p>
            <a:pPr algn="r" rtl="1"/>
            <a:endParaRPr lang="en-US" sz="20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چکیده</a:t>
            </a:r>
            <a:endParaRPr lang="fa-IR" sz="2000" dirty="0"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در میان داده‌های تصویربرداری رادیولوژی، عکسبرداری اشعه ایکس قفسه </a:t>
            </a:r>
            <a:r>
              <a:rPr lang="fa-IR" dirty="0" smtClean="0">
                <a:cs typeface="B Nazanin" panose="00000400000000000000" pitchFamily="2" charset="-78"/>
              </a:rPr>
              <a:t>سینه </a:t>
            </a:r>
            <a:r>
              <a:rPr lang="en-US" dirty="0" smtClean="0">
                <a:cs typeface="B Nazanin" panose="00000400000000000000" pitchFamily="2" charset="-78"/>
              </a:rPr>
              <a:t>CXR</a:t>
            </a:r>
            <a:r>
              <a:rPr lang="fa-IR" dirty="0" smtClean="0">
                <a:cs typeface="B Nazanin" panose="00000400000000000000" pitchFamily="2" charset="-78"/>
              </a:rPr>
              <a:t> در </a:t>
            </a:r>
            <a:r>
              <a:rPr lang="fa-IR" dirty="0">
                <a:cs typeface="B Nazanin" panose="00000400000000000000" pitchFamily="2" charset="-78"/>
              </a:rPr>
              <a:t>مشاهده بروز </a:t>
            </a:r>
            <a:r>
              <a:rPr lang="fa-IR" dirty="0" smtClean="0">
                <a:cs typeface="B Nazanin" panose="00000400000000000000" pitchFamily="2" charset="-78"/>
              </a:rPr>
              <a:t>کووید-19 </a:t>
            </a:r>
            <a:r>
              <a:rPr lang="fa-IR" dirty="0">
                <a:cs typeface="B Nazanin" panose="00000400000000000000" pitchFamily="2" charset="-78"/>
              </a:rPr>
              <a:t>بسیار استفاده می‌شود. برای غربالگری انبوه، استفاده از </a:t>
            </a:r>
            <a:r>
              <a:rPr lang="en-US" dirty="0" smtClean="0">
                <a:cs typeface="B Nazanin" panose="00000400000000000000" pitchFamily="2" charset="-78"/>
              </a:rPr>
              <a:t>CXR ، </a:t>
            </a:r>
            <a:r>
              <a:rPr lang="fa-IR" dirty="0">
                <a:cs typeface="B Nazanin" panose="00000400000000000000" pitchFamily="2" charset="-78"/>
              </a:rPr>
              <a:t>یک ابزار مبتنی بر هوش مصنوعی محاسباتی کارآمد، برای تشخیص موارد مثبت </a:t>
            </a:r>
            <a:r>
              <a:rPr lang="fa-IR" dirty="0" smtClean="0">
                <a:cs typeface="B Nazanin" panose="00000400000000000000" pitchFamily="2" charset="-78"/>
              </a:rPr>
              <a:t>کووید-19 </a:t>
            </a:r>
            <a:r>
              <a:rPr lang="fa-IR" dirty="0">
                <a:cs typeface="B Nazanin" panose="00000400000000000000" pitchFamily="2" charset="-78"/>
              </a:rPr>
              <a:t>از موارد </a:t>
            </a:r>
            <a:r>
              <a:rPr lang="fa-IR" dirty="0" smtClean="0">
                <a:cs typeface="B Nazanin" panose="00000400000000000000" pitchFamily="2" charset="-78"/>
              </a:rPr>
              <a:t>غیر کووید </a:t>
            </a:r>
            <a:r>
              <a:rPr lang="fa-IR" dirty="0">
                <a:cs typeface="B Nazanin" panose="00000400000000000000" pitchFamily="2" charset="-78"/>
              </a:rPr>
              <a:t>ضروری است. به این منظور، یک شبکه عصبی کانولوشن سبک </a:t>
            </a:r>
            <a:r>
              <a:rPr lang="fa-IR" dirty="0" smtClean="0">
                <a:cs typeface="B Nazanin" panose="00000400000000000000" pitchFamily="2" charset="-78"/>
              </a:rPr>
              <a:t>وزن </a:t>
            </a:r>
            <a:r>
              <a:rPr lang="en-US" dirty="0" smtClean="0">
                <a:cs typeface="B Nazanin" panose="00000400000000000000" pitchFamily="2" charset="-78"/>
              </a:rPr>
              <a:t>CNN</a:t>
            </a:r>
            <a:r>
              <a:rPr lang="fa-IR" dirty="0" smtClean="0">
                <a:cs typeface="B Nazanin" panose="00000400000000000000" pitchFamily="2" charset="-78"/>
              </a:rPr>
              <a:t> با </a:t>
            </a:r>
            <a:r>
              <a:rPr lang="fa-IR" dirty="0">
                <a:cs typeface="B Nazanin" panose="00000400000000000000" pitchFamily="2" charset="-78"/>
              </a:rPr>
              <a:t>معماری کم عمق متناسب ارائه داده ایم که با استفاده </a:t>
            </a:r>
            <a:r>
              <a:rPr lang="fa-IR" dirty="0" smtClean="0">
                <a:cs typeface="B Nazanin" panose="00000400000000000000" pitchFamily="2" charset="-78"/>
              </a:rPr>
              <a:t>از </a:t>
            </a:r>
            <a:r>
              <a:rPr lang="en-US" dirty="0" smtClean="0">
                <a:cs typeface="B Nazanin" panose="00000400000000000000" pitchFamily="2" charset="-78"/>
              </a:rPr>
              <a:t>CXR</a:t>
            </a:r>
            <a:r>
              <a:rPr lang="fa-IR" dirty="0" smtClean="0">
                <a:cs typeface="B Nazanin" panose="00000400000000000000" pitchFamily="2" charset="-78"/>
              </a:rPr>
              <a:t> موارد </a:t>
            </a:r>
            <a:r>
              <a:rPr lang="fa-IR" dirty="0">
                <a:cs typeface="B Nazanin" panose="00000400000000000000" pitchFamily="2" charset="-78"/>
              </a:rPr>
              <a:t>مثبت </a:t>
            </a:r>
            <a:r>
              <a:rPr lang="fa-IR" dirty="0" smtClean="0">
                <a:cs typeface="B Nazanin" panose="00000400000000000000" pitchFamily="2" charset="-78"/>
              </a:rPr>
              <a:t>کووید-19 </a:t>
            </a:r>
            <a:r>
              <a:rPr lang="fa-IR" dirty="0">
                <a:cs typeface="B Nazanin" panose="00000400000000000000" pitchFamily="2" charset="-78"/>
              </a:rPr>
              <a:t>را بدون منفی کاذب بطور خودکار تشخیص می‌دهد. معماری کم </a:t>
            </a:r>
            <a:r>
              <a:rPr lang="fa-IR" dirty="0" smtClean="0">
                <a:cs typeface="B Nazanin" panose="00000400000000000000" pitchFamily="2" charset="-78"/>
              </a:rPr>
              <a:t>عمق </a:t>
            </a:r>
            <a:r>
              <a:rPr lang="en-US" dirty="0" smtClean="0">
                <a:cs typeface="B Nazanin" panose="00000400000000000000" pitchFamily="2" charset="-78"/>
              </a:rPr>
              <a:t>CNN</a:t>
            </a:r>
            <a:r>
              <a:rPr lang="fa-IR" dirty="0" smtClean="0">
                <a:cs typeface="B Nazanin" panose="00000400000000000000" pitchFamily="2" charset="-78"/>
              </a:rPr>
              <a:t> در </a:t>
            </a:r>
            <a:r>
              <a:rPr lang="fa-IR" dirty="0">
                <a:cs typeface="B Nazanin" panose="00000400000000000000" pitchFamily="2" charset="-78"/>
              </a:rPr>
              <a:t>مقایسه با سایر مدل‌های یادگیری عمیق با پارامترهای کمتری طراحی شده است. معماری متناسب </a:t>
            </a:r>
            <a:r>
              <a:rPr lang="fa-IR" dirty="0" smtClean="0">
                <a:cs typeface="B Nazanin" panose="00000400000000000000" pitchFamily="2" charset="-78"/>
              </a:rPr>
              <a:t>با </a:t>
            </a:r>
            <a:r>
              <a:rPr lang="en-US" dirty="0" smtClean="0">
                <a:cs typeface="B Nazanin" panose="00000400000000000000" pitchFamily="2" charset="-78"/>
              </a:rPr>
              <a:t>CNN</a:t>
            </a:r>
            <a:r>
              <a:rPr lang="fa-IR" dirty="0" smtClean="0">
                <a:cs typeface="B Nazanin" panose="00000400000000000000" pitchFamily="2" charset="-78"/>
              </a:rPr>
              <a:t> کم </a:t>
            </a:r>
            <a:r>
              <a:rPr lang="fa-IR" dirty="0">
                <a:cs typeface="B Nazanin" panose="00000400000000000000" pitchFamily="2" charset="-78"/>
              </a:rPr>
              <a:t>عمق با استفاده </a:t>
            </a:r>
            <a:r>
              <a:rPr lang="fa-IR" dirty="0" smtClean="0">
                <a:cs typeface="B Nazanin" panose="00000400000000000000" pitchFamily="2" charset="-78"/>
              </a:rPr>
              <a:t>از </a:t>
            </a:r>
            <a:r>
              <a:rPr lang="en-US" dirty="0" smtClean="0">
                <a:cs typeface="B Nazanin" panose="00000400000000000000" pitchFamily="2" charset="-78"/>
              </a:rPr>
              <a:t>CXR</a:t>
            </a:r>
            <a:r>
              <a:rPr lang="fa-IR" dirty="0" smtClean="0">
                <a:cs typeface="B Nazanin" panose="00000400000000000000" pitchFamily="2" charset="-78"/>
              </a:rPr>
              <a:t> های </a:t>
            </a:r>
            <a:r>
              <a:rPr lang="fa-IR" dirty="0">
                <a:cs typeface="B Nazanin" panose="00000400000000000000" pitchFamily="2" charset="-78"/>
              </a:rPr>
              <a:t>321 مورد مثبت کووید تأیید شد. علاوه بر موارد مثبت </a:t>
            </a:r>
            <a:r>
              <a:rPr lang="fa-IR" dirty="0" smtClean="0">
                <a:cs typeface="B Nazanin" panose="00000400000000000000" pitchFamily="2" charset="-78"/>
              </a:rPr>
              <a:t>کووید-19، </a:t>
            </a:r>
            <a:r>
              <a:rPr lang="fa-IR" dirty="0">
                <a:cs typeface="B Nazanin" panose="00000400000000000000" pitchFamily="2" charset="-78"/>
              </a:rPr>
              <a:t>مجموعه دیگری از 5856 مورد </a:t>
            </a:r>
            <a:r>
              <a:rPr lang="fa-IR" dirty="0" smtClean="0">
                <a:cs typeface="B Nazanin" panose="00000400000000000000" pitchFamily="2" charset="-78"/>
              </a:rPr>
              <a:t>غیرکووید-19 در </a:t>
            </a:r>
            <a:r>
              <a:rPr lang="fa-IR" dirty="0">
                <a:cs typeface="B Nazanin" panose="00000400000000000000" pitchFamily="2" charset="-78"/>
              </a:rPr>
              <a:t>نظر گرفته شد که شامل موارد ذات الریه عادی، ویروسی و باکتریایی است. در آزمونهای آزمایشی ما، برای جلوگیری از جهت‌گیری احتمالی، اعتبارسنجی 5 برابر دنبال شد و از هر دو مجموعه داده متعادل و نامتعادل استفاده </a:t>
            </a:r>
            <a:r>
              <a:rPr lang="fa-IR" dirty="0" smtClean="0">
                <a:cs typeface="B Nazanin" panose="00000400000000000000" pitchFamily="2" charset="-78"/>
              </a:rPr>
              <a:t>شد.</a:t>
            </a:r>
          </a:p>
          <a:p>
            <a:pPr algn="r" rtl="1"/>
            <a:endParaRPr lang="fa-IR" sz="2000" dirty="0" smtClean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999695" y="5496634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184264" y="640227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5894" y="5999942"/>
            <a:ext cx="6915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>
                <a:solidFill>
                  <a:schemeClr val="bg1"/>
                </a:solidFill>
              </a:rPr>
              <a:t>چکیده، مقدمه و مواد و روش ها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/>
              <a:t>1/30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80107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603144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5193" y="168442"/>
            <a:ext cx="8652346" cy="52826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/>
            <a:endParaRPr lang="fa-IR" sz="2000" dirty="0" smtClean="0">
              <a:cs typeface="B Nazanin" panose="00000400000000000000" pitchFamily="2" charset="-78"/>
            </a:endParaRPr>
          </a:p>
          <a:p>
            <a:pPr algn="just" rtl="1"/>
            <a:endParaRPr lang="en-US" sz="2000" dirty="0" smtClean="0">
              <a:cs typeface="B Nazanin" panose="00000400000000000000" pitchFamily="2" charset="-78"/>
            </a:endParaRPr>
          </a:p>
          <a:p>
            <a:pPr algn="just" rtl="1"/>
            <a:endParaRPr lang="en-US" sz="2000" dirty="0"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مدل </a:t>
            </a:r>
            <a:r>
              <a:rPr lang="fa-IR" dirty="0">
                <a:cs typeface="B Nazanin" panose="00000400000000000000" pitchFamily="2" charset="-78"/>
              </a:rPr>
              <a:t>پیشنهادی بالاترین دقت ممکن 99 . 69٪ ، را با حساسیت 1.0 به دست آورد، جایی که </a:t>
            </a:r>
            <a:r>
              <a:rPr lang="en-US" dirty="0">
                <a:cs typeface="B Nazanin" panose="00000400000000000000" pitchFamily="2" charset="-78"/>
              </a:rPr>
              <a:t> AUC،  </a:t>
            </a:r>
            <a:r>
              <a:rPr lang="fa-IR" dirty="0">
                <a:cs typeface="B Nazanin" panose="00000400000000000000" pitchFamily="2" charset="-78"/>
              </a:rPr>
              <a:t>9995/0</a:t>
            </a:r>
            <a:r>
              <a:rPr lang="en-US" dirty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 بود. بعلاوه، میزان مثبت کاذب گزارش شده برای 5856 مورد منفی </a:t>
            </a:r>
            <a:r>
              <a:rPr lang="fa-IR" dirty="0" smtClean="0">
                <a:cs typeface="B Nazanin" panose="00000400000000000000" pitchFamily="2" charset="-78"/>
              </a:rPr>
              <a:t>کووید-19 </a:t>
            </a:r>
            <a:r>
              <a:rPr lang="fa-IR" dirty="0">
                <a:cs typeface="B Nazanin" panose="00000400000000000000" pitchFamily="2" charset="-78"/>
              </a:rPr>
              <a:t>فقط 0/0015 بود. نتایج ما اظهار داشت که </a:t>
            </a:r>
            <a:r>
              <a:rPr lang="en-US" dirty="0">
                <a:cs typeface="B Nazanin" panose="00000400000000000000" pitchFamily="2" charset="-78"/>
              </a:rPr>
              <a:t> CNN </a:t>
            </a:r>
            <a:r>
              <a:rPr lang="fa-IR" dirty="0">
                <a:cs typeface="B Nazanin" panose="00000400000000000000" pitchFamily="2" charset="-78"/>
              </a:rPr>
              <a:t>پیشنهادی می‌تواند برای غربالگری انبوه استفاده شود. با استفاده از مجموعه دقیقاً مشابه مجموعه </a:t>
            </a:r>
            <a:r>
              <a:rPr lang="en-US" dirty="0">
                <a:cs typeface="B Nazanin" panose="00000400000000000000" pitchFamily="2" charset="-78"/>
              </a:rPr>
              <a:t> CXR، </a:t>
            </a:r>
            <a:r>
              <a:rPr lang="fa-IR" dirty="0">
                <a:cs typeface="B Nazanin" panose="00000400000000000000" pitchFamily="2" charset="-78"/>
              </a:rPr>
              <a:t>نتایج فعلی بهتر از سایر مدل‌های یادگیری عمیق و کارهای پیشرفته اصلی بود.</a:t>
            </a:r>
          </a:p>
          <a:p>
            <a:pPr algn="r" rtl="1"/>
            <a:endParaRPr lang="fa-IR" sz="2000" dirty="0" smtClean="0">
              <a:cs typeface="B Nazanin" panose="00000400000000000000" pitchFamily="2" charset="-78"/>
            </a:endParaRPr>
          </a:p>
          <a:p>
            <a:pPr algn="r" rtl="1"/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fa-IR" sz="2000" dirty="0" smtClean="0">
              <a:cs typeface="B Nazanin" panose="00000400000000000000" pitchFamily="2" charset="-78"/>
            </a:endParaRPr>
          </a:p>
          <a:p>
            <a:pPr algn="r" rtl="1"/>
            <a:endParaRPr lang="fa-IR" sz="2000" b="1" dirty="0" smtClean="0">
              <a:cs typeface="B Nazanin" panose="00000400000000000000" pitchFamily="2" charset="-78"/>
            </a:endParaRPr>
          </a:p>
          <a:p>
            <a:pPr algn="r" rtl="1"/>
            <a:endParaRPr lang="fa-IR" sz="2000" b="1" dirty="0">
              <a:cs typeface="B Nazanin" panose="00000400000000000000" pitchFamily="2" charset="-78"/>
            </a:endParaRPr>
          </a:p>
          <a:p>
            <a:pPr algn="r" rtl="1"/>
            <a:endParaRPr lang="fa-IR" sz="2000" b="1" dirty="0" smtClean="0">
              <a:cs typeface="B Nazanin" panose="00000400000000000000" pitchFamily="2" charset="-78"/>
            </a:endParaRPr>
          </a:p>
          <a:p>
            <a:pPr algn="r" rtl="1"/>
            <a:endParaRPr lang="fa-IR" sz="2000" b="1" dirty="0">
              <a:cs typeface="B Nazanin" panose="00000400000000000000" pitchFamily="2" charset="-78"/>
            </a:endParaRPr>
          </a:p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کلمات کلیدی:</a:t>
            </a:r>
          </a:p>
          <a:p>
            <a:pPr algn="r" rtl="1"/>
            <a:r>
              <a:rPr lang="fa-IR" sz="1400" b="1" dirty="0" smtClean="0">
                <a:cs typeface="B Nazanin" panose="00000400000000000000" pitchFamily="2" charset="-78"/>
              </a:rPr>
              <a:t>کووید-19، </a:t>
            </a:r>
            <a:r>
              <a:rPr lang="fa-IR" sz="1400" b="1" dirty="0">
                <a:cs typeface="B Nazanin" panose="00000400000000000000" pitchFamily="2" charset="-78"/>
              </a:rPr>
              <a:t>اشعه ایکس قفسه سینه، یادگیری عمیق، شبکه عصبی کانولوشن، غربالگری انبوه</a:t>
            </a:r>
          </a:p>
          <a:p>
            <a:pPr algn="r" rtl="1"/>
            <a:endParaRPr lang="fa-IR" sz="2000" dirty="0" smtClean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999695" y="5496634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184264" y="640227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5894" y="5999942"/>
            <a:ext cx="6915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>
                <a:solidFill>
                  <a:schemeClr val="bg1"/>
                </a:solidFill>
              </a:rPr>
              <a:t>چکیده، مقدمه و مواد و روش ها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/>
              <a:t>2/30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4431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80107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603144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30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مقدمه :</a:t>
            </a:r>
            <a:endParaRPr lang="fa-IR" sz="2000" b="1" dirty="0">
              <a:cs typeface="B Nazanin" panose="00000400000000000000" pitchFamily="2" charset="-78"/>
            </a:endParaRPr>
          </a:p>
          <a:p>
            <a:pPr algn="just" rtl="1"/>
            <a:endParaRPr lang="fa-IR" sz="2000" dirty="0"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در </a:t>
            </a:r>
            <a:r>
              <a:rPr lang="fa-IR" dirty="0">
                <a:cs typeface="B Nazanin" panose="00000400000000000000" pitchFamily="2" charset="-78"/>
              </a:rPr>
              <a:t>دسامبر سال 2019، بیماری جدید ویروس </a:t>
            </a:r>
            <a:r>
              <a:rPr lang="fa-IR" dirty="0" smtClean="0">
                <a:cs typeface="B Nazanin" panose="00000400000000000000" pitchFamily="2" charset="-78"/>
              </a:rPr>
              <a:t>کرونا (کووید-19) در </a:t>
            </a:r>
            <a:r>
              <a:rPr lang="fa-IR" dirty="0">
                <a:cs typeface="B Nazanin" panose="00000400000000000000" pitchFamily="2" charset="-78"/>
              </a:rPr>
              <a:t>استان ووهان چین یافت </a:t>
            </a:r>
            <a:r>
              <a:rPr lang="fa-IR" dirty="0" smtClean="0">
                <a:cs typeface="B Nazanin" panose="00000400000000000000" pitchFamily="2" charset="-78"/>
              </a:rPr>
              <a:t>شد. برخلاف </a:t>
            </a:r>
            <a:r>
              <a:rPr lang="fa-IR" dirty="0">
                <a:cs typeface="B Nazanin" panose="00000400000000000000" pitchFamily="2" charset="-78"/>
              </a:rPr>
              <a:t>سرماخوردگی و آنفولانزا، </a:t>
            </a:r>
            <a:r>
              <a:rPr lang="fa-IR" dirty="0" smtClean="0">
                <a:cs typeface="B Nazanin" panose="00000400000000000000" pitchFamily="2" charset="-78"/>
              </a:rPr>
              <a:t>کووید-19 </a:t>
            </a:r>
            <a:r>
              <a:rPr lang="fa-IR" dirty="0">
                <a:cs typeface="B Nazanin" panose="00000400000000000000" pitchFamily="2" charset="-78"/>
              </a:rPr>
              <a:t>بسیار مسری تر است و برای سیستم ایمنی بدن انسان کاملاً ناشناخته است. به بیان دقیق‌تر، سندرم تنفسی بسیار </a:t>
            </a:r>
            <a:r>
              <a:rPr lang="fa-IR" dirty="0" smtClean="0">
                <a:cs typeface="B Nazanin" panose="00000400000000000000" pitchFamily="2" charset="-78"/>
              </a:rPr>
              <a:t>حاد </a:t>
            </a:r>
            <a:r>
              <a:rPr lang="en-US" dirty="0" smtClean="0">
                <a:cs typeface="B Nazanin" panose="00000400000000000000" pitchFamily="2" charset="-78"/>
              </a:rPr>
              <a:t>SARS</a:t>
            </a:r>
            <a:r>
              <a:rPr lang="fa-IR" dirty="0" smtClean="0">
                <a:cs typeface="B Nazanin" panose="00000400000000000000" pitchFamily="2" charset="-78"/>
              </a:rPr>
              <a:t> و </a:t>
            </a:r>
            <a:r>
              <a:rPr lang="fa-IR" dirty="0">
                <a:cs typeface="B Nazanin" panose="00000400000000000000" pitchFamily="2" charset="-78"/>
              </a:rPr>
              <a:t>سندرم تنفسی </a:t>
            </a:r>
            <a:r>
              <a:rPr lang="fa-IR" dirty="0" smtClean="0">
                <a:cs typeface="B Nazanin" panose="00000400000000000000" pitchFamily="2" charset="-78"/>
              </a:rPr>
              <a:t>خاورمیانه </a:t>
            </a:r>
            <a:r>
              <a:rPr lang="en-US" dirty="0" smtClean="0">
                <a:cs typeface="B Nazanin" panose="00000400000000000000" pitchFamily="2" charset="-78"/>
              </a:rPr>
              <a:t>MERS</a:t>
            </a:r>
            <a:r>
              <a:rPr lang="fa-IR" dirty="0" smtClean="0">
                <a:cs typeface="B Nazanin" panose="00000400000000000000" pitchFamily="2" charset="-78"/>
              </a:rPr>
              <a:t> دو </a:t>
            </a:r>
            <a:r>
              <a:rPr lang="fa-IR" dirty="0">
                <a:cs typeface="B Nazanin" panose="00000400000000000000" pitchFamily="2" charset="-78"/>
              </a:rPr>
              <a:t>بیماری شناخته شده ویروس کرونا هستند که به ترتیب 10 و 37 درصد مرگ و میر زیادی دارند </a:t>
            </a:r>
            <a:r>
              <a:rPr lang="fa-IR" dirty="0" smtClean="0">
                <a:cs typeface="B Nazanin" panose="00000400000000000000" pitchFamily="2" charset="-78"/>
              </a:rPr>
              <a:t>. هم </a:t>
            </a:r>
            <a:r>
              <a:rPr lang="fa-IR" dirty="0">
                <a:cs typeface="B Nazanin" panose="00000400000000000000" pitchFamily="2" charset="-78"/>
              </a:rPr>
              <a:t>اکنون، </a:t>
            </a:r>
            <a:r>
              <a:rPr lang="fa-IR" dirty="0" smtClean="0">
                <a:cs typeface="B Nazanin" panose="00000400000000000000" pitchFamily="2" charset="-78"/>
              </a:rPr>
              <a:t>کووید-19 </a:t>
            </a:r>
            <a:r>
              <a:rPr lang="fa-IR" dirty="0">
                <a:cs typeface="B Nazanin" panose="00000400000000000000" pitchFamily="2" charset="-78"/>
              </a:rPr>
              <a:t>بیش از </a:t>
            </a:r>
            <a:r>
              <a:rPr lang="fa-IR" dirty="0" smtClean="0">
                <a:cs typeface="B Nazanin" panose="00000400000000000000" pitchFamily="2" charset="-78"/>
              </a:rPr>
              <a:t>6,057,853 نفر </a:t>
            </a:r>
            <a:r>
              <a:rPr lang="fa-IR" dirty="0">
                <a:cs typeface="B Nazanin" panose="00000400000000000000" pitchFamily="2" charset="-78"/>
              </a:rPr>
              <a:t>را مبتلا کرده است که بیش از </a:t>
            </a:r>
            <a:r>
              <a:rPr lang="fa-IR" dirty="0" smtClean="0">
                <a:cs typeface="B Nazanin" panose="00000400000000000000" pitchFamily="2" charset="-78"/>
              </a:rPr>
              <a:t>371,166 </a:t>
            </a:r>
            <a:r>
              <a:rPr lang="fa-IR" dirty="0">
                <a:cs typeface="B Nazanin" panose="00000400000000000000" pitchFamily="2" charset="-78"/>
              </a:rPr>
              <a:t>مورد مرگ در سراسر جهان دارند </a:t>
            </a:r>
            <a:r>
              <a:rPr lang="fa-IR" sz="1100" dirty="0">
                <a:cs typeface="B Nazanin" panose="00000400000000000000" pitchFamily="2" charset="-78"/>
              </a:rPr>
              <a:t>(تاریخ، 01 ژوئن، 2020</a:t>
            </a:r>
            <a:r>
              <a:rPr lang="fa-IR" sz="1100" dirty="0" smtClean="0">
                <a:cs typeface="B Nazanin" panose="00000400000000000000" pitchFamily="2" charset="-78"/>
              </a:rPr>
              <a:t>)</a:t>
            </a:r>
            <a:r>
              <a:rPr lang="fa-IR" dirty="0" smtClean="0">
                <a:cs typeface="B Nazanin" panose="00000400000000000000" pitchFamily="2" charset="-78"/>
              </a:rPr>
              <a:t>. نرخ </a:t>
            </a:r>
            <a:r>
              <a:rPr lang="fa-IR" dirty="0">
                <a:cs typeface="B Nazanin" panose="00000400000000000000" pitchFamily="2" charset="-78"/>
              </a:rPr>
              <a:t>شیوع </a:t>
            </a:r>
            <a:r>
              <a:rPr lang="fa-IR" dirty="0" smtClean="0">
                <a:cs typeface="B Nazanin" panose="00000400000000000000" pitchFamily="2" charset="-78"/>
              </a:rPr>
              <a:t>کووید-19 </a:t>
            </a:r>
            <a:r>
              <a:rPr lang="fa-IR" dirty="0">
                <a:cs typeface="B Nazanin" panose="00000400000000000000" pitchFamily="2" charset="-78"/>
              </a:rPr>
              <a:t>نمایی است و سریعتر از سایر بیماریهای مربوط به تنفس است. امروزه محققان برای پیش بینی عواقب احتمالی با استفاده از ابزارهایی که توسط هوش مصنوعی هدایت می‌شوند، به داده‌های کمی محدود شده‌اند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endParaRPr lang="fa-IR" dirty="0"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در ژانویه سال 2020، هوانگ سی و همکاران برخی از جنبه‌های بالینی و پاراکلینیکی کووید-19 را با استفاده از 41 بیمار گزارش کرده است. مقاله آنها بیان کرده که ناهنجاری‌هایی مانند </a:t>
            </a:r>
            <a:r>
              <a:rPr lang="en-US" dirty="0">
                <a:cs typeface="B Nazanin" panose="00000400000000000000" pitchFamily="2" charset="-78"/>
              </a:rPr>
              <a:t>Ground - Glass Opacity</a:t>
            </a:r>
            <a:r>
              <a:rPr lang="en-US" sz="1100" dirty="0">
                <a:cs typeface="B Nazanin" panose="00000400000000000000" pitchFamily="2" charset="-78"/>
              </a:rPr>
              <a:t> (GGO)</a:t>
            </a:r>
            <a:r>
              <a:rPr lang="fa-IR" sz="1100" dirty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با استفاده از سی‌تی اسکن قفسه سینه قابل مشاهده است. سی تی اسکن به طور گسترده ای برای شناسایی الگوهای غیر معمول در موارد تایید شده کووید-19 استفاده می‌شود. به طور دقیق، لی یا و شیا ل 51 تصویر سی‌تی اسکن را بررسی کردند و در 96.1٪ موارد، کووید-19 با موفقیت شناسایی شد. ژو اس و همکاران، 62 مورد کووید-19 و ذات الریه را آزمایش کردند و نتایج آنها الگوهای متنوعی را نشان داد که از نظر ظاهری مانند پارانشیم ریه و بیماری‌های بینابینی هستند. همچنین، ژنگ یه و همکاران  اظهار داشتند که ظهور </a:t>
            </a:r>
            <a:r>
              <a:rPr lang="en-US" dirty="0">
                <a:cs typeface="B Nazanin" panose="00000400000000000000" pitchFamily="2" charset="-78"/>
              </a:rPr>
              <a:t>CT</a:t>
            </a:r>
            <a:r>
              <a:rPr lang="fa-IR" dirty="0">
                <a:cs typeface="B Nazanin" panose="00000400000000000000" pitchFamily="2" charset="-78"/>
              </a:rPr>
              <a:t> معمول و غیر معمول در تصمیم گیری به رادیولوژیست‌ها کمک می‌کند و آنها را با بیماری آشنا می‌کند.</a:t>
            </a:r>
          </a:p>
          <a:p>
            <a:pPr algn="just" rtl="1"/>
            <a:endParaRPr lang="fa-IR" sz="2000" dirty="0">
              <a:cs typeface="B Nazanin" panose="00000400000000000000" pitchFamily="2" charset="-78"/>
            </a:endParaRPr>
          </a:p>
          <a:p>
            <a:pPr algn="just" rtl="1"/>
            <a:endParaRPr lang="fa-IR" sz="20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184264" y="640227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5894" y="5999942"/>
            <a:ext cx="6915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>
                <a:solidFill>
                  <a:schemeClr val="bg1"/>
                </a:solidFill>
              </a:rPr>
              <a:t>چکیده، مقدمه و مواد و روش ها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Action Button: Custom 16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/>
              <a:t>3/30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8975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320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613982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635760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5194" y="460189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000" dirty="0" smtClean="0"/>
          </a:p>
          <a:p>
            <a:pPr algn="ctr" rtl="1"/>
            <a:endParaRPr lang="fa-IR" sz="2000" dirty="0"/>
          </a:p>
          <a:p>
            <a:pPr algn="ctr" rtl="1"/>
            <a:r>
              <a:rPr lang="fa-IR" sz="2000" dirty="0" smtClean="0"/>
              <a:t>توجه </a:t>
            </a:r>
            <a:r>
              <a:rPr lang="fa-IR" sz="2000" dirty="0"/>
              <a:t>!</a:t>
            </a:r>
            <a:endParaRPr lang="en-US" sz="2000" dirty="0"/>
          </a:p>
          <a:p>
            <a:pPr algn="ctr" rtl="1"/>
            <a:r>
              <a:rPr lang="fa-IR" sz="2000" dirty="0"/>
              <a:t>پاورپوینت حاضر به صورت اختصاصی توسط فروشگاه کالاهای دانلودی ایران عرضه تهیه و ثبت شده است و هر گونه کپی برداری و انتشار آن توسط افراد سوجو، بدون اخطار قبلی، پیگرد قانونی به همراه خواهد داشت.</a:t>
            </a:r>
            <a:endParaRPr lang="en-US" sz="2000" dirty="0"/>
          </a:p>
          <a:p>
            <a:pPr algn="ctr" rtl="1"/>
            <a:endParaRPr lang="fa-IR" sz="3200" dirty="0" smtClean="0"/>
          </a:p>
          <a:p>
            <a:pPr algn="ctr" rtl="1"/>
            <a:endParaRPr lang="fa-IR" sz="3200" dirty="0"/>
          </a:p>
          <a:p>
            <a:pPr algn="ctr" rtl="1"/>
            <a:r>
              <a:rPr lang="fa-IR" sz="3200" dirty="0" smtClean="0"/>
              <a:t>برای </a:t>
            </a:r>
            <a:r>
              <a:rPr lang="fa-IR" sz="3200" dirty="0"/>
              <a:t>دسترسی به مجموعه پاورپوینت های تهیه شده توسط مجموعه ایران عرضه میتوانید </a:t>
            </a:r>
            <a:r>
              <a:rPr lang="fa-IR" sz="3200" dirty="0" smtClean="0">
                <a:solidFill>
                  <a:srgbClr val="FF0000"/>
                </a:solidFill>
                <a:hlinkClick r:id="rId3"/>
              </a:rPr>
              <a:t>اینجا</a:t>
            </a:r>
            <a:r>
              <a:rPr lang="fa-IR" sz="3200" dirty="0" smtClean="0"/>
              <a:t> کلیک </a:t>
            </a:r>
            <a:r>
              <a:rPr lang="fa-IR" sz="3200" dirty="0"/>
              <a:t>کنید</a:t>
            </a:r>
            <a:endParaRPr lang="en-US" sz="3200" dirty="0"/>
          </a:p>
          <a:p>
            <a:pPr algn="ctr" rtl="1"/>
            <a:endParaRPr lang="fa-IR" sz="2000" dirty="0">
              <a:cs typeface="B Nazanin" panose="00000400000000000000" pitchFamily="2" charset="-78"/>
            </a:endParaRPr>
          </a:p>
          <a:p>
            <a:pPr algn="ctr" rtl="1"/>
            <a:endParaRPr lang="fa-IR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763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de4ade6e0f8871ee12c1574bb4d21e86723b3"/>
</p:tagLst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703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2021-08-04T08:18:54Z</dcterms:modified>
</cp:coreProperties>
</file>