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307" r:id="rId5"/>
    <p:sldId id="308" r:id="rId6"/>
    <p:sldId id="309"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4660"/>
  </p:normalViewPr>
  <p:slideViewPr>
    <p:cSldViewPr snapToGrid="0">
      <p:cViewPr>
        <p:scale>
          <a:sx n="100" d="100"/>
          <a:sy n="100" d="100"/>
        </p:scale>
        <p:origin x="1980" y="48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8/4/2021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8/4/2021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iranarze.ir/cat/%d8%af%d8%a7%d9%86%d9%84%d9%88%d8%af-%d9%85%d9%82%d8%a7%d9%84%d8%a7%d8%aa-%d9%be%d8%a7%d9%88%d8%b1%d9%be%d9%88%db%8c%d9%86%d8%a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dirty="0">
                <a:cs typeface="B Titr" panose="00000700000000000000" pitchFamily="2" charset="-78"/>
              </a:rPr>
              <a:t>یکپارچه سازی فناوری بلاک چین  جهت امنیت و حفظ حریم خصوصی اینترنت اشیاء</a:t>
            </a:r>
            <a:endParaRPr lang="en-US" sz="20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ctr" rtl="1"/>
            <a:r>
              <a:rPr lang="fa-IR" sz="2400" b="1" dirty="0" smtClean="0">
                <a:cs typeface="B Nazanin" panose="00000400000000000000" pitchFamily="2" charset="-78"/>
              </a:rPr>
              <a:t>فصل اول</a:t>
            </a:r>
          </a:p>
          <a:p>
            <a:pPr algn="ctr" rtl="1"/>
            <a:endParaRPr lang="fa-IR" sz="2400" b="1" dirty="0">
              <a:cs typeface="B Nazanin" panose="00000400000000000000" pitchFamily="2" charset="-78"/>
            </a:endParaRPr>
          </a:p>
          <a:p>
            <a:pPr algn="just" rtl="1"/>
            <a:r>
              <a:rPr lang="fa-IR" sz="2000" b="1" dirty="0" smtClean="0">
                <a:cs typeface="B Nazanin" panose="00000400000000000000" pitchFamily="2" charset="-78"/>
              </a:rPr>
              <a:t>چکیده</a:t>
            </a:r>
            <a:endParaRPr lang="fa-IR" sz="2000" dirty="0">
              <a:cs typeface="B Nazanin" panose="00000400000000000000" pitchFamily="2" charset="-78"/>
            </a:endParaRPr>
          </a:p>
          <a:p>
            <a:pPr algn="just" rtl="1"/>
            <a:r>
              <a:rPr lang="fa-IR" sz="2000" dirty="0">
                <a:cs typeface="B Nazanin" panose="00000400000000000000" pitchFamily="2" charset="-78"/>
              </a:rPr>
              <a:t>امروزه، فناوری بلاک چین در کانون توجهات است و دلیل آن، ویژگی‌های بسیاری است که این فناوری در حوزه امنیت، حفظ حریم خصوصی و یکپارچه‌سازی تبادلات در محیط شبکه ایجاد کرده است. بلاک چین عبارت است از سوابق (اطلاعات) مرتبط با یکدیگر و دارای سطح امنیتی بسیار بالا. این سطح امنیتی از طریق هشینگ  پویا و انجام رمزنگاری در هر مرحله از تبادل ایجاد می‌شود. فناوری بلاک چین از امکان هک، نفوذ سهوی یا عمدی به تبادلات جلوگیری می‌کند. می‌توان از بلاک چین برای پردازش داده‌های حسگر استفاده کرد و از تکثیر داده‌های مخرب جلوگیری نمود. اجرای سیستم اینترنت اشیاء ممکن است با چالش‌هایی روبه‌رو شود؛ به همین دلیل توصیه می‌شود برای ارتباط پیوسته و امن دستگاه‌های اینترنتی از دفتر کل توزیع شده  جهت شناسایی و تایید اعتبار استفاده شود. این مقاله الگوهایی برای استفاده از شبکه بی‌سیم حسگر بدن جهت پیاده‌سازی فناوری بلاک چین ارایه می‌دهد. در این الگوها از اسکریپت‌های پیشرفته و برنامه‌نویسی سالیدتی  استفاده شده است. روش یکپارچه‌سازی فناوری بلاک چین در مقایسه با روش سنتیِ امنیت از طریق رمزنگاری از اثربخشی بیشتری برخوردار است.  </a:t>
            </a:r>
          </a:p>
          <a:p>
            <a:pPr algn="just" rtl="1"/>
            <a:r>
              <a:rPr lang="fa-IR" sz="2000" dirty="0">
                <a:cs typeface="B Nazanin" panose="00000400000000000000" pitchFamily="2" charset="-78"/>
              </a:rPr>
              <a:t> </a:t>
            </a:r>
          </a:p>
          <a:p>
            <a:pPr algn="just" rtl="1"/>
            <a:r>
              <a:rPr lang="fa-IR" sz="2000" b="1" dirty="0">
                <a:cs typeface="B Nazanin" panose="00000400000000000000" pitchFamily="2" charset="-78"/>
              </a:rPr>
              <a:t>کلمات کلیدی:</a:t>
            </a:r>
            <a:r>
              <a:rPr lang="fa-IR" sz="2000" dirty="0">
                <a:cs typeface="B Nazanin" panose="00000400000000000000" pitchFamily="2" charset="-78"/>
              </a:rPr>
              <a:t> بلاک چین، بلاک چین امن، اینترنت اشیاء امن</a:t>
            </a:r>
          </a:p>
          <a:p>
            <a:pPr algn="just" rtl="1"/>
            <a:endParaRPr lang="fa-IR" sz="2000" dirty="0" smtClean="0">
              <a:cs typeface="B Nazanin" panose="00000400000000000000" pitchFamily="2" charset="-78"/>
            </a:endParaRPr>
          </a:p>
          <a:p>
            <a:pPr algn="just"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dirty="0" smtClean="0"/>
              <a:t>1/26</a:t>
            </a:r>
            <a:endParaRPr lang="en-US" sz="1600"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extBox 14"/>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17" name="Rounded Rectangle 16"/>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17"/>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2" name="TextBox 21"/>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بررسی موردی</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smtClean="0">
              <a:cs typeface="B Nazanin" panose="00000400000000000000" pitchFamily="2" charset="-78"/>
            </a:endParaRPr>
          </a:p>
          <a:p>
            <a:pPr algn="just" rtl="1"/>
            <a:r>
              <a:rPr lang="fa-IR" sz="2000" b="1" dirty="0" smtClean="0">
                <a:cs typeface="B Nazanin" panose="00000400000000000000" pitchFamily="2" charset="-78"/>
              </a:rPr>
              <a:t>1. مقدمه</a:t>
            </a:r>
            <a:endParaRPr lang="fa-IR" sz="2000" b="1" dirty="0">
              <a:cs typeface="B Nazanin" panose="00000400000000000000" pitchFamily="2" charset="-78"/>
            </a:endParaRP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تعدادی از کشورها درپی یکپارچه‌سازی فناوری بلاک چین برای ارایه خدمات به شهروندان خود می‌باشند. از این خدمات می‌توان به موارد زیر اشـاره کرد: دولت الکترونیک، تجارت الکترونیک، اپلیکیشن‌های تجاری، کشاورزی و تحصیل، کنترل ترافیک هوایی، مراقبت‌های بهداشتی، پزشکی از راه دور و غیره. دلیل این موضوع، استفاده از قابلیت عدم شناسایی در حفاظت از تبادلات </a:t>
            </a:r>
            <a:r>
              <a:rPr lang="fa-IR" sz="2000" dirty="0" smtClean="0">
                <a:cs typeface="B Nazanin" panose="00000400000000000000" pitchFamily="2" charset="-78"/>
              </a:rPr>
              <a:t>می‌باشد.</a:t>
            </a:r>
            <a:endParaRPr lang="fa-IR" sz="2000" dirty="0">
              <a:cs typeface="B Nazanin" panose="00000400000000000000" pitchFamily="2" charset="-78"/>
            </a:endParaRPr>
          </a:p>
          <a:p>
            <a:pPr algn="just" rtl="1"/>
            <a:r>
              <a:rPr lang="fa-IR" sz="2000" dirty="0">
                <a:cs typeface="B Nazanin" panose="00000400000000000000" pitchFamily="2" charset="-78"/>
              </a:rPr>
              <a:t>دلایلی که باعث شهرت روزافزون و به‌کارگیری الگوهای بلاک چین در اپلیکیشن‌های امنیتی </a:t>
            </a:r>
            <a:r>
              <a:rPr lang="fa-IR" sz="2000" dirty="0" smtClean="0">
                <a:cs typeface="B Nazanin" panose="00000400000000000000" pitchFamily="2" charset="-78"/>
              </a:rPr>
              <a:t>شده‌اند عبارت‌اند </a:t>
            </a:r>
            <a:r>
              <a:rPr lang="fa-IR" sz="2000" dirty="0">
                <a:cs typeface="B Nazanin" panose="00000400000000000000" pitchFamily="2" charset="-78"/>
              </a:rPr>
              <a:t>از: انعطاف‌پذیری، کاهش زمان، قابلیت اطمینان، تبادلات </a:t>
            </a:r>
            <a:r>
              <a:rPr lang="fa-IR" sz="2000" dirty="0" smtClean="0">
                <a:cs typeface="B Nazanin" panose="00000400000000000000" pitchFamily="2" charset="-78"/>
              </a:rPr>
              <a:t>غیرقابل </a:t>
            </a:r>
            <a:r>
              <a:rPr lang="fa-IR" sz="2000" dirty="0">
                <a:cs typeface="B Nazanin" panose="00000400000000000000" pitchFamily="2" charset="-78"/>
              </a:rPr>
              <a:t>تغییر، پیشـگیری از کلاهبرداری، امنیت، شفافیت، هماهنگی، غیر متمرکز بودن و غیره</a:t>
            </a:r>
            <a:r>
              <a:rPr lang="fa-IR" sz="2000" dirty="0" smtClean="0">
                <a:cs typeface="B Nazanin" panose="00000400000000000000" pitchFamily="2" charset="-78"/>
              </a:rPr>
              <a:t>.</a:t>
            </a: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dirty="0" smtClean="0"/>
              <a:t>2/26</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3" name="TextBox 22"/>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5" name="Rounded Rectangle 24"/>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Rounded Rectangle 2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7" name="Rounded Rectangle 26"/>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9" name="TextBox 28"/>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بررسی موردی</a:t>
            </a:r>
            <a:endParaRPr lang="en-US" dirty="0">
              <a:solidFill>
                <a:schemeClr val="bg1"/>
              </a:solidFill>
            </a:endParaRPr>
          </a:p>
        </p:txBody>
      </p:sp>
    </p:spTree>
    <p:extLst>
      <p:ext uri="{BB962C8B-B14F-4D97-AF65-F5344CB8AC3E}">
        <p14:creationId xmlns:p14="http://schemas.microsoft.com/office/powerpoint/2010/main" val="2789756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r>
              <a:rPr lang="fa-IR" sz="2000" b="1" dirty="0">
                <a:cs typeface="B Nazanin" panose="00000400000000000000" pitchFamily="2" charset="-78"/>
              </a:rPr>
              <a:t>2. بررسی موردی بلاک چین‌ها و پیاده‌سازی آنها </a:t>
            </a:r>
            <a:endParaRPr lang="fa-IR" sz="2000" b="1" dirty="0" smtClean="0">
              <a:cs typeface="B Nazanin" panose="00000400000000000000" pitchFamily="2" charset="-78"/>
            </a:endParaRP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طبق ارزیابی‌های موسسه استاتیستا ، سرمایه‌گذاری جهانی در سال 2019 در حوزه بلاک چین تا حدود 3 میلیارد دلار رشد کرد. در بخش کشاورزی، سرمایه‌گذاری بلاک چین تنها به دولت و تجارت الکترونیک محدود نمی‌شود. ارزش بازار بلاک چین در بخش کشاورزی در سال 2018 بیش از 40 میلیون دلار بوده </a:t>
            </a:r>
            <a:r>
              <a:rPr lang="fa-IR" sz="2000" dirty="0" smtClean="0">
                <a:cs typeface="B Nazanin" panose="00000400000000000000" pitchFamily="2" charset="-78"/>
              </a:rPr>
              <a:t>است.</a:t>
            </a:r>
            <a:endParaRPr lang="fa-IR" sz="2000" dirty="0">
              <a:cs typeface="B Nazanin" panose="00000400000000000000" pitchFamily="2" charset="-78"/>
            </a:endParaRPr>
          </a:p>
          <a:p>
            <a:pPr algn="just" rtl="1"/>
            <a:r>
              <a:rPr lang="fa-IR" sz="2000" dirty="0">
                <a:cs typeface="B Nazanin" panose="00000400000000000000" pitchFamily="2" charset="-78"/>
              </a:rPr>
              <a:t>کشور امارات متحده </a:t>
            </a:r>
            <a:r>
              <a:rPr lang="fa-IR" sz="2000" dirty="0" smtClean="0">
                <a:cs typeface="B Nazanin" panose="00000400000000000000" pitchFamily="2" charset="-78"/>
              </a:rPr>
              <a:t>عربی</a:t>
            </a:r>
            <a:r>
              <a:rPr lang="en-US" sz="2000" dirty="0" smtClean="0">
                <a:cs typeface="B Nazanin" panose="00000400000000000000" pitchFamily="2" charset="-78"/>
              </a:rPr>
              <a:t>UAE </a:t>
            </a:r>
            <a:r>
              <a:rPr lang="fa-IR" sz="2000" dirty="0" smtClean="0">
                <a:cs typeface="B Nazanin" panose="00000400000000000000" pitchFamily="2" charset="-78"/>
              </a:rPr>
              <a:t> در </a:t>
            </a:r>
            <a:r>
              <a:rPr lang="fa-IR" sz="2000" dirty="0">
                <a:cs typeface="B Nazanin" panose="00000400000000000000" pitchFamily="2" charset="-78"/>
              </a:rPr>
              <a:t>تلاش برای ساخت شهری بر پایه فناوری بلاک چین می‌باشد. «دبی هوشمند» نام اولین شهری خواهد بود که در آن تمامی امور با استفاده از فناوری بلاک چین انجام خواهد شد. مطالعات نشان می‌دهد که کشور امارات با پیاده‌سازی بلاک چین در تمامی </a:t>
            </a:r>
            <a:r>
              <a:rPr lang="fa-IR" sz="2000" dirty="0" smtClean="0">
                <a:cs typeface="B Nazanin" panose="00000400000000000000" pitchFamily="2" charset="-78"/>
              </a:rPr>
              <a:t>بخش‌ها، </a:t>
            </a:r>
            <a:r>
              <a:rPr lang="fa-IR" sz="2000" dirty="0">
                <a:cs typeface="B Nazanin" panose="00000400000000000000" pitchFamily="2" charset="-78"/>
              </a:rPr>
              <a:t>بیش از 3 میلیارد دلار در هزینه‌هایش صرفه‌جویی خواهد </a:t>
            </a:r>
            <a:r>
              <a:rPr lang="fa-IR" sz="2000" dirty="0" smtClean="0">
                <a:cs typeface="B Nazanin" panose="00000400000000000000" pitchFamily="2" charset="-78"/>
              </a:rPr>
              <a:t>کرد.</a:t>
            </a: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dirty="0" smtClean="0"/>
              <a:t>3/26</a:t>
            </a:r>
            <a:endParaRPr lang="en-US" sz="1600"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extBox 14"/>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17" name="Rounded Rectangle 16"/>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17"/>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2" name="TextBox 21"/>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بررسی موردی</a:t>
            </a:r>
            <a:endParaRPr lang="en-US" dirty="0">
              <a:solidFill>
                <a:schemeClr val="bg1"/>
              </a:solidFill>
            </a:endParaRPr>
          </a:p>
        </p:txBody>
      </p:sp>
    </p:spTree>
    <p:extLst>
      <p:ext uri="{BB962C8B-B14F-4D97-AF65-F5344CB8AC3E}">
        <p14:creationId xmlns:p14="http://schemas.microsoft.com/office/powerpoint/2010/main" val="13619206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r>
              <a:rPr lang="fa-IR" sz="2000" dirty="0" smtClean="0">
                <a:cs typeface="B Nazanin" panose="00000400000000000000" pitchFamily="2" charset="-78"/>
              </a:rPr>
              <a:t>شرکت </a:t>
            </a:r>
            <a:r>
              <a:rPr lang="fa-IR" sz="2000" dirty="0">
                <a:cs typeface="B Nazanin" panose="00000400000000000000" pitchFamily="2" charset="-78"/>
              </a:rPr>
              <a:t>هواپیمایی </a:t>
            </a:r>
            <a:r>
              <a:rPr lang="fa-IR" sz="2000" dirty="0" smtClean="0">
                <a:cs typeface="B Nazanin" panose="00000400000000000000" pitchFamily="2" charset="-78"/>
              </a:rPr>
              <a:t>کریسفلایر </a:t>
            </a:r>
            <a:r>
              <a:rPr lang="fa-IR" sz="2000" dirty="0">
                <a:cs typeface="B Nazanin" panose="00000400000000000000" pitchFamily="2" charset="-78"/>
              </a:rPr>
              <a:t>سنگاپور از طریق کیف پول الکترونیک از فناوری بلاک چین پشتیبانی می‌کند. علاوه بر این، در طرح وفاداری و پرداخت این شرکت نیز از این فناوری استفاده </a:t>
            </a:r>
            <a:r>
              <a:rPr lang="fa-IR" sz="2000" dirty="0" smtClean="0">
                <a:cs typeface="B Nazanin" panose="00000400000000000000" pitchFamily="2" charset="-78"/>
              </a:rPr>
              <a:t>می‌شود. </a:t>
            </a:r>
            <a:r>
              <a:rPr lang="fa-IR" sz="2000" dirty="0">
                <a:cs typeface="B Nazanin" panose="00000400000000000000" pitchFamily="2" charset="-78"/>
              </a:rPr>
              <a:t>همچنین، کشور سنگاپور </a:t>
            </a:r>
            <a:r>
              <a:rPr lang="fa-IR" sz="2000" dirty="0" smtClean="0">
                <a:cs typeface="B Nazanin" panose="00000400000000000000" pitchFamily="2" charset="-78"/>
              </a:rPr>
              <a:t>در حال </a:t>
            </a:r>
            <a:r>
              <a:rPr lang="fa-IR" sz="2000" dirty="0">
                <a:cs typeface="B Nazanin" panose="00000400000000000000" pitchFamily="2" charset="-78"/>
              </a:rPr>
              <a:t>توسعه و پیاده‌سازی بلاک چین در بخش‌های دولت الکترونیک، آموزش و پرورش، کسب‌و‌کارهای مربوط به غذا، مراقبت‌های بهداشتی و غیره </a:t>
            </a:r>
            <a:r>
              <a:rPr lang="fa-IR" sz="2000" dirty="0" smtClean="0">
                <a:cs typeface="B Nazanin" panose="00000400000000000000" pitchFamily="2" charset="-78"/>
              </a:rPr>
              <a:t>می‌باشد.</a:t>
            </a:r>
            <a:endParaRPr lang="fa-IR" sz="2000" dirty="0">
              <a:cs typeface="B Nazanin" panose="00000400000000000000" pitchFamily="2" charset="-78"/>
            </a:endParaRPr>
          </a:p>
          <a:p>
            <a:pPr algn="just" rtl="1"/>
            <a:r>
              <a:rPr lang="fa-IR" sz="2000" dirty="0">
                <a:cs typeface="B Nazanin" panose="00000400000000000000" pitchFamily="2" charset="-78"/>
              </a:rPr>
              <a:t>اَوِراسپیس، اولین بسـتر بلاک چین برای خرید و اجاره زمین در بازار املاک می‌باشد. این بستر طبق توافق‌نامه‌های هوشمندِ خودکار عمل می‌کند و در آن، قراردادها در محیطی امن به اجرا در می‌آیند (به شکل 1 مراجعه کنید).</a:t>
            </a:r>
          </a:p>
          <a:p>
            <a:pPr algn="just" rtl="1"/>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just" rtl="1"/>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just" rtl="1"/>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just" rtl="1"/>
            <a:endParaRPr lang="fa-IR" sz="2000" dirty="0" smtClean="0">
              <a:cs typeface="B Nazanin" panose="00000400000000000000" pitchFamily="2" charset="-78"/>
            </a:endParaRPr>
          </a:p>
          <a:p>
            <a:pPr algn="just" rtl="1"/>
            <a:endParaRPr lang="fa-IR" sz="2000" dirty="0">
              <a:cs typeface="B Nazanin" panose="00000400000000000000" pitchFamily="2" charset="-78"/>
            </a:endParaRPr>
          </a:p>
          <a:p>
            <a:pPr algn="ctr" rtl="1"/>
            <a:r>
              <a:rPr lang="fa-IR" sz="2000" dirty="0" smtClean="0">
                <a:cs typeface="B Nazanin" panose="00000400000000000000" pitchFamily="2" charset="-78"/>
              </a:rPr>
              <a:t>شکل </a:t>
            </a:r>
            <a:r>
              <a:rPr lang="fa-IR" sz="2000" dirty="0">
                <a:cs typeface="B Nazanin" panose="00000400000000000000" pitchFamily="2" charset="-78"/>
              </a:rPr>
              <a:t>1. جریان فرآیند در محیط بلاک </a:t>
            </a:r>
            <a:r>
              <a:rPr lang="fa-IR" sz="2000" dirty="0" smtClean="0">
                <a:cs typeface="B Nazanin" panose="00000400000000000000" pitchFamily="2" charset="-78"/>
              </a:rPr>
              <a:t>چین</a:t>
            </a:r>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dirty="0" smtClean="0"/>
              <a:t>4/26</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Chevron 14"/>
          <p:cNvSpPr/>
          <p:nvPr/>
        </p:nvSpPr>
        <p:spPr>
          <a:xfrm>
            <a:off x="533401" y="2895600"/>
            <a:ext cx="2233522" cy="1474909"/>
          </a:xfrm>
          <a:prstGeom prst="chevron">
            <a:avLst>
              <a:gd name="adj" fmla="val 2889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a-IR" b="1" dirty="0" smtClean="0">
                <a:ln w="10160">
                  <a:solidFill>
                    <a:schemeClr val="bg1"/>
                  </a:solidFill>
                  <a:prstDash val="solid"/>
                </a:ln>
                <a:solidFill>
                  <a:schemeClr val="bg1"/>
                </a:solidFill>
                <a:effectLst/>
              </a:rPr>
              <a:t>شروع تبادل</a:t>
            </a:r>
            <a:endParaRPr lang="en-US" b="1" dirty="0">
              <a:ln w="10160">
                <a:solidFill>
                  <a:schemeClr val="bg1"/>
                </a:solidFill>
                <a:prstDash val="solid"/>
              </a:ln>
              <a:solidFill>
                <a:schemeClr val="bg1"/>
              </a:solidFill>
              <a:effectLst/>
            </a:endParaRPr>
          </a:p>
        </p:txBody>
      </p:sp>
      <p:sp>
        <p:nvSpPr>
          <p:cNvPr id="17" name="Chevron 16"/>
          <p:cNvSpPr/>
          <p:nvPr/>
        </p:nvSpPr>
        <p:spPr>
          <a:xfrm>
            <a:off x="2468599" y="2905935"/>
            <a:ext cx="2233522" cy="1474909"/>
          </a:xfrm>
          <a:prstGeom prst="chevron">
            <a:avLst>
              <a:gd name="adj" fmla="val 2889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a-IR" b="1" dirty="0" smtClean="0">
                <a:ln w="10160">
                  <a:solidFill>
                    <a:schemeClr val="bg1"/>
                  </a:solidFill>
                  <a:prstDash val="solid"/>
                </a:ln>
                <a:solidFill>
                  <a:schemeClr val="bg1"/>
                </a:solidFill>
                <a:effectLst/>
              </a:rPr>
              <a:t>پخش تبادل</a:t>
            </a:r>
            <a:endParaRPr lang="en-US" b="1" dirty="0">
              <a:ln w="10160">
                <a:solidFill>
                  <a:schemeClr val="bg1"/>
                </a:solidFill>
                <a:prstDash val="solid"/>
              </a:ln>
              <a:solidFill>
                <a:schemeClr val="bg1"/>
              </a:solidFill>
              <a:effectLst/>
            </a:endParaRPr>
          </a:p>
        </p:txBody>
      </p:sp>
      <p:sp>
        <p:nvSpPr>
          <p:cNvPr id="18" name="Chevron 17"/>
          <p:cNvSpPr/>
          <p:nvPr/>
        </p:nvSpPr>
        <p:spPr>
          <a:xfrm>
            <a:off x="4378863" y="2905935"/>
            <a:ext cx="2369093" cy="1474909"/>
          </a:xfrm>
          <a:prstGeom prst="chevron">
            <a:avLst>
              <a:gd name="adj" fmla="val 2889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a-IR" b="1" dirty="0" smtClean="0">
                <a:ln w="10160">
                  <a:solidFill>
                    <a:schemeClr val="bg1"/>
                  </a:solidFill>
                  <a:prstDash val="solid"/>
                </a:ln>
                <a:solidFill>
                  <a:schemeClr val="bg1"/>
                </a:solidFill>
                <a:effectLst/>
              </a:rPr>
              <a:t>اعتبارسنجی تبادل از طریق پروتکل</a:t>
            </a:r>
            <a:endParaRPr lang="en-US" b="1" dirty="0">
              <a:ln w="10160">
                <a:solidFill>
                  <a:schemeClr val="bg1"/>
                </a:solidFill>
                <a:prstDash val="solid"/>
              </a:ln>
              <a:solidFill>
                <a:schemeClr val="bg1"/>
              </a:solidFill>
              <a:effectLst/>
            </a:endParaRPr>
          </a:p>
        </p:txBody>
      </p:sp>
      <p:sp>
        <p:nvSpPr>
          <p:cNvPr id="19" name="Chevron 18"/>
          <p:cNvSpPr/>
          <p:nvPr/>
        </p:nvSpPr>
        <p:spPr>
          <a:xfrm>
            <a:off x="6444481" y="2895599"/>
            <a:ext cx="2256322" cy="1474909"/>
          </a:xfrm>
          <a:prstGeom prst="chevron">
            <a:avLst>
              <a:gd name="adj" fmla="val 2889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a-IR" b="1" dirty="0" smtClean="0">
                <a:ln w="10160">
                  <a:solidFill>
                    <a:schemeClr val="bg1"/>
                  </a:solidFill>
                  <a:prstDash val="solid"/>
                </a:ln>
                <a:solidFill>
                  <a:schemeClr val="bg1"/>
                </a:solidFill>
                <a:effectLst/>
              </a:rPr>
              <a:t>تبادل موفق</a:t>
            </a:r>
            <a:endParaRPr lang="en-US" b="1" dirty="0">
              <a:ln w="10160">
                <a:solidFill>
                  <a:schemeClr val="bg1"/>
                </a:solidFill>
                <a:prstDash val="solid"/>
              </a:ln>
              <a:solidFill>
                <a:schemeClr val="bg1"/>
              </a:solidFill>
              <a:effectLst/>
            </a:endParaRPr>
          </a:p>
        </p:txBody>
      </p:sp>
      <p:sp>
        <p:nvSpPr>
          <p:cNvPr id="22" name="TextBox 21"/>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3" name="Rounded Rectangle 22"/>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Rounded Rectangle 24"/>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Rounded Rectangle 2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7" name="TextBox 26"/>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بررسی موردی</a:t>
            </a:r>
            <a:endParaRPr lang="en-US" dirty="0">
              <a:solidFill>
                <a:schemeClr val="bg1"/>
              </a:solidFill>
            </a:endParaRPr>
          </a:p>
        </p:txBody>
      </p:sp>
    </p:spTree>
    <p:extLst>
      <p:ext uri="{BB962C8B-B14F-4D97-AF65-F5344CB8AC3E}">
        <p14:creationId xmlns:p14="http://schemas.microsoft.com/office/powerpoint/2010/main" val="5845937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663209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1" name="Action Button: Home 20">
            <a:hlinkClick r:id="" action="ppaction://hlinkshowjump?jump=firstslide" highlightClick="1"/>
          </p:cNvPr>
          <p:cNvSpPr/>
          <p:nvPr/>
        </p:nvSpPr>
        <p:spPr>
          <a:xfrm>
            <a:off x="226959" y="613982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635760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TextBox 6"/>
          <p:cNvSpPr txBox="1"/>
          <p:nvPr/>
        </p:nvSpPr>
        <p:spPr>
          <a:xfrm>
            <a:off x="235194" y="460189"/>
            <a:ext cx="8652346" cy="5097923"/>
          </a:xfrm>
          <a:prstGeom prst="rect">
            <a:avLst/>
          </a:prstGeom>
          <a:noFill/>
        </p:spPr>
        <p:txBody>
          <a:bodyPr wrap="square" rtlCol="0">
            <a:noAutofit/>
          </a:bodyPr>
          <a:lstStyle/>
          <a:p>
            <a:pPr algn="ctr" rtl="1"/>
            <a:endParaRPr lang="fa-IR" sz="2000" dirty="0" smtClean="0"/>
          </a:p>
          <a:p>
            <a:pPr algn="ctr" rtl="1"/>
            <a:endParaRPr lang="fa-IR" sz="2000" dirty="0"/>
          </a:p>
          <a:p>
            <a:pPr algn="ctr" rtl="1"/>
            <a:r>
              <a:rPr lang="fa-IR" sz="2000" dirty="0" smtClean="0"/>
              <a:t>توجه </a:t>
            </a:r>
            <a:r>
              <a:rPr lang="fa-IR" sz="2000" dirty="0"/>
              <a:t>!</a:t>
            </a:r>
            <a:endParaRPr lang="en-US" sz="2000" dirty="0"/>
          </a:p>
          <a:p>
            <a:pPr algn="ctr" rtl="1"/>
            <a:r>
              <a:rPr lang="fa-IR" sz="2000" dirty="0"/>
              <a:t>پاورپوینت حاضر به صورت اختصاصی توسط فروشگاه کالاهای دانلودی ایران عرضه تهیه و ثبت شده است و هر گونه کپی برداری و انتشار آن توسط افراد سوجو، بدون اخطار قبلی، پیگرد قانونی به همراه خواهد داشت.</a:t>
            </a:r>
            <a:endParaRPr lang="en-US" sz="2000" dirty="0"/>
          </a:p>
          <a:p>
            <a:pPr algn="ctr" rtl="1"/>
            <a:endParaRPr lang="fa-IR" sz="3200" dirty="0" smtClean="0"/>
          </a:p>
          <a:p>
            <a:pPr algn="ctr" rtl="1"/>
            <a:endParaRPr lang="fa-IR" sz="3200" dirty="0"/>
          </a:p>
          <a:p>
            <a:pPr algn="ctr" rtl="1"/>
            <a:r>
              <a:rPr lang="fa-IR" sz="3200" dirty="0" smtClean="0"/>
              <a:t>برای </a:t>
            </a:r>
            <a:r>
              <a:rPr lang="fa-IR" sz="3200" dirty="0"/>
              <a:t>دسترسی به مجموعه پاورپوینت های تهیه شده توسط مجموعه ایران عرضه میتوانید </a:t>
            </a:r>
            <a:r>
              <a:rPr lang="fa-IR" sz="3200" dirty="0" smtClean="0">
                <a:solidFill>
                  <a:srgbClr val="FF0000"/>
                </a:solidFill>
                <a:hlinkClick r:id="rId2"/>
              </a:rPr>
              <a:t>اینجا</a:t>
            </a:r>
            <a:r>
              <a:rPr lang="fa-IR" sz="3200" dirty="0" smtClean="0"/>
              <a:t> کلیک </a:t>
            </a:r>
            <a:r>
              <a:rPr lang="fa-IR" sz="3200" dirty="0"/>
              <a:t>کنید</a:t>
            </a:r>
            <a:endParaRPr lang="en-US" sz="3200" dirty="0"/>
          </a:p>
          <a:p>
            <a:pPr algn="ctr" rtl="1"/>
            <a:endParaRPr lang="fa-IR" sz="2000" dirty="0">
              <a:cs typeface="B Nazanin" panose="00000400000000000000" pitchFamily="2" charset="-78"/>
            </a:endParaRPr>
          </a:p>
          <a:p>
            <a:pPr algn="ctr" rtl="1"/>
            <a:endParaRPr lang="fa-IR" sz="2000" dirty="0">
              <a:cs typeface="B Nazanin" panose="00000400000000000000" pitchFamily="2" charset="-78"/>
            </a:endParaRPr>
          </a:p>
        </p:txBody>
      </p:sp>
    </p:spTree>
    <p:extLst>
      <p:ext uri="{BB962C8B-B14F-4D97-AF65-F5344CB8AC3E}">
        <p14:creationId xmlns:p14="http://schemas.microsoft.com/office/powerpoint/2010/main" val="201301500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49796697530de964787db486346ce97bce655e"/>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704</Words>
  <Application>Microsoft Office PowerPoint</Application>
  <PresentationFormat>On-screen Show (4:3)</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2021-08-04T07:47:27Z</dcterms:modified>
</cp:coreProperties>
</file>