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36" r:id="rId4"/>
    <p:sldId id="305"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353" autoAdjust="0"/>
    <p:restoredTop sz="94660"/>
  </p:normalViewPr>
  <p:slideViewPr>
    <p:cSldViewPr snapToGrid="0">
      <p:cViewPr>
        <p:scale>
          <a:sx n="100" d="100"/>
          <a:sy n="100" d="100"/>
        </p:scale>
        <p:origin x="1536" y="48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latin typeface="Calibri" panose="020F0502020204030204" pitchFamily="34" charset="0"/>
                <a:ea typeface="Times New Roman" panose="02020603050405020304" pitchFamily="18" charset="0"/>
                <a:cs typeface="B Titr" panose="00000700000000000000" pitchFamily="2" charset="-78"/>
              </a:rPr>
              <a:t>تحلیل عملکرد مدیریت واگذاری در سلول‌های کوچک </a:t>
            </a:r>
            <a:r>
              <a:rPr lang="en-US" sz="2400" b="1" dirty="0" smtClean="0">
                <a:latin typeface="Calibri" panose="020F0502020204030204" pitchFamily="34" charset="0"/>
                <a:ea typeface="Times New Roman" panose="02020603050405020304" pitchFamily="18" charset="0"/>
                <a:cs typeface="B Titr" panose="00000700000000000000" pitchFamily="2" charset="-78"/>
              </a:rPr>
              <a:t>5G</a:t>
            </a:r>
            <a:endParaRPr lang="en-US" sz="3600" dirty="0">
              <a:cs typeface="B Titr" panose="000007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155374" y="643797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736494" y="642887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4" y="122602"/>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106325" y="256345"/>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96307" y="227249"/>
            <a:ext cx="8652346" cy="5097923"/>
          </a:xfrm>
          <a:prstGeom prst="rect">
            <a:avLst/>
          </a:prstGeom>
          <a:noFill/>
        </p:spPr>
        <p:txBody>
          <a:bodyPr wrap="square" rtlCol="0">
            <a:noAutofit/>
          </a:bodyPr>
          <a:lstStyle/>
          <a:p>
            <a:pPr algn="ctr" rtl="1"/>
            <a:r>
              <a:rPr lang="fa-IR" sz="2400" b="1" dirty="0" smtClean="0">
                <a:cs typeface="B Nazanin" panose="00000400000000000000" pitchFamily="2" charset="-78"/>
              </a:rPr>
              <a:t>فصل اول</a:t>
            </a:r>
          </a:p>
          <a:p>
            <a:pPr algn="just" rtl="1"/>
            <a:endParaRPr lang="fa-IR" sz="2000" b="1" dirty="0" smtClean="0">
              <a:cs typeface="B Nazanin" panose="00000400000000000000" pitchFamily="2" charset="-78"/>
            </a:endParaRPr>
          </a:p>
          <a:p>
            <a:pPr algn="just" rtl="1"/>
            <a:r>
              <a:rPr lang="fa-IR" sz="2000" b="1" dirty="0" smtClean="0">
                <a:cs typeface="B Nazanin" panose="00000400000000000000" pitchFamily="2" charset="-78"/>
              </a:rPr>
              <a:t>چکیده:</a:t>
            </a:r>
            <a:endParaRPr lang="fa-IR" sz="2800" dirty="0">
              <a:cs typeface="B Titr" panose="00000700000000000000" pitchFamily="2" charset="-78"/>
            </a:endParaRPr>
          </a:p>
          <a:p>
            <a:pPr algn="just" rtl="1"/>
            <a:r>
              <a:rPr lang="fa-IR" sz="2000" dirty="0">
                <a:cs typeface="B Nazanin" panose="00000400000000000000" pitchFamily="2" charset="-78"/>
              </a:rPr>
              <a:t>در شبکه‌های </a:t>
            </a:r>
            <a:r>
              <a:rPr lang="en-US" sz="2000" dirty="0" smtClean="0">
                <a:cs typeface="B Nazanin" panose="00000400000000000000" pitchFamily="2" charset="-78"/>
              </a:rPr>
              <a:t> 5G، </a:t>
            </a:r>
            <a:r>
              <a:rPr lang="fa-IR" sz="2000" dirty="0">
                <a:cs typeface="B Nazanin" panose="00000400000000000000" pitchFamily="2" charset="-78"/>
              </a:rPr>
              <a:t>منطقه تحت پوشش ایستگاه‌های پایه کوچکتر است و ارتباطات در فرکانس‌های بالاتر هستند. مفهوم سلول کوچک با قابلیت جابه‌جایی بالا و منطقه تحت پوشش کوچک ظهور کرده است. کاربران موبایل در نتیجه واگذاری، با نیازهای مختلف خدماتی در میان سلولهای کوچک حرکت می‌کنند. فرکانس تغییر سلول کوچک و پارامترهای واگذاری در نظر گرفته شده بر کیفیت خدمات تأثیر می‌گذارد. در این مقاله، تحلیل عملکرد واگذاری با معیارهای مختلف و یک مدل کانال شهری واقع بینانه برای سلول‌های کوچک </a:t>
            </a:r>
            <a:r>
              <a:rPr lang="en-US" sz="2000" dirty="0" smtClean="0">
                <a:cs typeface="B Nazanin" panose="00000400000000000000" pitchFamily="2" charset="-78"/>
              </a:rPr>
              <a:t>5G</a:t>
            </a:r>
            <a:r>
              <a:rPr lang="fa-IR" sz="2000" dirty="0" smtClean="0">
                <a:cs typeface="B Nazanin" panose="00000400000000000000" pitchFamily="2" charset="-78"/>
              </a:rPr>
              <a:t> بررسی </a:t>
            </a:r>
            <a:r>
              <a:rPr lang="fa-IR" sz="2000" dirty="0">
                <a:cs typeface="B Nazanin" panose="00000400000000000000" pitchFamily="2" charset="-78"/>
              </a:rPr>
              <a:t>شده است. تأثیر عملکرد معیارهای سنتی واگذاری، در روش واگذاری سلول کوچک </a:t>
            </a:r>
            <a:r>
              <a:rPr lang="en-US" sz="2000" dirty="0">
                <a:cs typeface="B Nazanin" panose="00000400000000000000" pitchFamily="2" charset="-78"/>
              </a:rPr>
              <a:t>5G، </a:t>
            </a:r>
            <a:r>
              <a:rPr lang="fa-IR" sz="2000" dirty="0">
                <a:cs typeface="B Nazanin" panose="00000400000000000000" pitchFamily="2" charset="-78"/>
              </a:rPr>
              <a:t>نیز نشان داده شده است. این مطالعه به تحقیق در مورد توسعه روشهای جدید واگذاری سلول‌های کوچک </a:t>
            </a:r>
            <a:r>
              <a:rPr lang="en-US" sz="2000" dirty="0">
                <a:cs typeface="B Nazanin" panose="00000400000000000000" pitchFamily="2" charset="-78"/>
              </a:rPr>
              <a:t>5G</a:t>
            </a:r>
            <a:r>
              <a:rPr lang="fa-IR" sz="2000" dirty="0" smtClean="0">
                <a:cs typeface="B Nazanin" panose="00000400000000000000" pitchFamily="2" charset="-78"/>
              </a:rPr>
              <a:t> </a:t>
            </a:r>
            <a:r>
              <a:rPr lang="en-US" sz="2000" dirty="0" smtClean="0">
                <a:cs typeface="B Nazanin" panose="00000400000000000000" pitchFamily="2" charset="-78"/>
              </a:rPr>
              <a:t> </a:t>
            </a:r>
            <a:r>
              <a:rPr lang="fa-IR" sz="2000" dirty="0">
                <a:cs typeface="B Nazanin" panose="00000400000000000000" pitchFamily="2" charset="-78"/>
              </a:rPr>
              <a:t>کمک می‌کند.</a:t>
            </a:r>
          </a:p>
          <a:p>
            <a:pPr algn="just" rtl="1"/>
            <a:endParaRPr lang="fa-IR" sz="2000" dirty="0">
              <a:cs typeface="B Nazanin" panose="00000400000000000000" pitchFamily="2" charset="-78"/>
            </a:endParaRPr>
          </a:p>
          <a:p>
            <a:pPr algn="just" rtl="1"/>
            <a:endParaRPr lang="fa-IR" sz="2000" b="1" dirty="0" smtClean="0">
              <a:cs typeface="B Nazanin" panose="00000400000000000000" pitchFamily="2" charset="-78"/>
            </a:endParaRPr>
          </a:p>
          <a:p>
            <a:pPr algn="just" rtl="1"/>
            <a:r>
              <a:rPr lang="fa-IR" sz="2000" b="1" dirty="0" smtClean="0">
                <a:cs typeface="B Nazanin" panose="00000400000000000000" pitchFamily="2" charset="-78"/>
              </a:rPr>
              <a:t>کلمات </a:t>
            </a:r>
            <a:r>
              <a:rPr lang="fa-IR" sz="2000" b="1" dirty="0">
                <a:cs typeface="B Nazanin" panose="00000400000000000000" pitchFamily="2" charset="-78"/>
              </a:rPr>
              <a:t>کلیدی:</a:t>
            </a:r>
            <a:r>
              <a:rPr lang="fa-IR" sz="2000" dirty="0">
                <a:cs typeface="B Nazanin" panose="00000400000000000000" pitchFamily="2" charset="-78"/>
              </a:rPr>
              <a:t> شبکه‌های </a:t>
            </a:r>
            <a:r>
              <a:rPr lang="en-US" sz="2000" dirty="0" smtClean="0">
                <a:cs typeface="B Nazanin" panose="00000400000000000000" pitchFamily="2" charset="-78"/>
              </a:rPr>
              <a:t>5G </a:t>
            </a:r>
            <a:r>
              <a:rPr lang="en-US" sz="2000" dirty="0">
                <a:cs typeface="B Nazanin" panose="00000400000000000000" pitchFamily="2" charset="-78"/>
              </a:rPr>
              <a:t>، </a:t>
            </a:r>
            <a:r>
              <a:rPr lang="fa-IR" sz="2000" dirty="0">
                <a:cs typeface="B Nazanin" panose="00000400000000000000" pitchFamily="2" charset="-78"/>
              </a:rPr>
              <a:t>سلول کوچک، </a:t>
            </a:r>
            <a:r>
              <a:rPr lang="fa-IR" sz="2000" dirty="0" smtClean="0">
                <a:cs typeface="B Nazanin" panose="00000400000000000000" pitchFamily="2" charset="-78"/>
              </a:rPr>
              <a:t>واگذاری، </a:t>
            </a:r>
            <a:r>
              <a:rPr lang="fa-IR" sz="2000" dirty="0">
                <a:cs typeface="B Nazanin" panose="00000400000000000000" pitchFamily="2" charset="-78"/>
              </a:rPr>
              <a:t>مدل‌های کانال</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1/29</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317614" y="6437976"/>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و مقدمه</a:t>
            </a:r>
            <a:endParaRPr lang="en-US" dirty="0">
              <a:solidFill>
                <a:schemeClr val="bg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61926" y="99087"/>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444629" y="242888"/>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268801"/>
            <a:ext cx="8652346" cy="5097923"/>
          </a:xfrm>
          <a:prstGeom prst="rect">
            <a:avLst/>
          </a:prstGeom>
          <a:noFill/>
        </p:spPr>
        <p:txBody>
          <a:bodyPr wrap="square" rtlCol="0">
            <a:noAutofit/>
          </a:bodyPr>
          <a:lstStyle/>
          <a:p>
            <a:pPr algn="just" rtl="1"/>
            <a:r>
              <a:rPr lang="fa-IR" sz="2000" b="1" dirty="0" smtClean="0">
                <a:cs typeface="B Nazanin" panose="00000400000000000000" pitchFamily="2" charset="-78"/>
              </a:rPr>
              <a:t>مقدمه :</a:t>
            </a:r>
          </a:p>
          <a:p>
            <a:pPr algn="just" rtl="1"/>
            <a:endParaRPr lang="fa-IR" sz="2000" dirty="0">
              <a:cs typeface="B Nazanin" panose="00000400000000000000" pitchFamily="2" charset="-78"/>
            </a:endParaRPr>
          </a:p>
          <a:p>
            <a:pPr algn="just" rtl="1"/>
            <a:endParaRPr lang="fa-IR" sz="2000" dirty="0" smtClean="0">
              <a:cs typeface="B Nazanin" panose="00000400000000000000" pitchFamily="2" charset="-78"/>
            </a:endParaRPr>
          </a:p>
          <a:p>
            <a:pPr algn="just" rtl="1"/>
            <a:r>
              <a:rPr lang="fa-IR" sz="2000" dirty="0" smtClean="0">
                <a:cs typeface="B Nazanin" panose="00000400000000000000" pitchFamily="2" charset="-78"/>
              </a:rPr>
              <a:t>تقاضای </a:t>
            </a:r>
            <a:r>
              <a:rPr lang="fa-IR" sz="2000" dirty="0">
                <a:cs typeface="B Nazanin" panose="00000400000000000000" pitchFamily="2" charset="-78"/>
              </a:rPr>
              <a:t>بیشتر ترافیک داده توسط کاربران موبایل، نیاز به اتصال سریع و یکپارچه به ایستگاه‌های پایه را نشان می‌دهد. از اولین ساختارهای شبکه ارتباطی تا جدیدترین آن‌ها، باند فرکانس که امکان انتقال داده‌های بیشتری را فراهم می‌کند، در حال افزایش است. با این حال، فرکانسهای بالاتر به دلیل طول موج‌های فرکانس حامل، منطقه تحت پوشش کمتری را </a:t>
            </a:r>
            <a:r>
              <a:rPr lang="fa-IR" sz="2000" dirty="0" smtClean="0">
                <a:cs typeface="B Nazanin" panose="00000400000000000000" pitchFamily="2" charset="-78"/>
              </a:rPr>
              <a:t>فراهم می‌کنند [1]. این نیازها ضرورت وجود زیرساخت‌های ارتباطی نسل جدید را نشان می‌دهد. در دهه </a:t>
            </a:r>
            <a:r>
              <a:rPr lang="en-US" sz="2000" dirty="0" smtClean="0">
                <a:cs typeface="B Nazanin" panose="00000400000000000000" pitchFamily="2" charset="-78"/>
              </a:rPr>
              <a:t>2020</a:t>
            </a:r>
            <a:r>
              <a:rPr lang="fa-IR" sz="2000" dirty="0" smtClean="0">
                <a:cs typeface="B Nazanin" panose="00000400000000000000" pitchFamily="2" charset="-78"/>
              </a:rPr>
              <a:t> شبکه‌های</a:t>
            </a:r>
            <a:r>
              <a:rPr lang="en-US" sz="2000" dirty="0" smtClean="0">
                <a:cs typeface="B Nazanin" panose="00000400000000000000" pitchFamily="2" charset="-78"/>
              </a:rPr>
              <a:t>5G </a:t>
            </a:r>
            <a:r>
              <a:rPr lang="fa-IR" sz="2000" dirty="0" smtClean="0">
                <a:cs typeface="B Nazanin" panose="00000400000000000000" pitchFamily="2" charset="-78"/>
              </a:rPr>
              <a:t> باید </a:t>
            </a:r>
            <a:r>
              <a:rPr lang="fa-IR" sz="2000" dirty="0">
                <a:cs typeface="B Nazanin" panose="00000400000000000000" pitchFamily="2" charset="-78"/>
              </a:rPr>
              <a:t>با مشکلات مختلف شبکه دست و پنجه نرم کنند [2]. اگرچه انتظار می‌رود شبکه‌های </a:t>
            </a:r>
            <a:r>
              <a:rPr lang="en-US" sz="2000" dirty="0">
                <a:cs typeface="B Nazanin" panose="00000400000000000000" pitchFamily="2" charset="-78"/>
              </a:rPr>
              <a:t>5G </a:t>
            </a:r>
            <a:r>
              <a:rPr lang="fa-IR" sz="2000" dirty="0" smtClean="0">
                <a:cs typeface="B Nazanin" panose="00000400000000000000" pitchFamily="2" charset="-78"/>
              </a:rPr>
              <a:t> در </a:t>
            </a:r>
            <a:r>
              <a:rPr lang="fa-IR" sz="2000" dirty="0">
                <a:cs typeface="B Nazanin" panose="00000400000000000000" pitchFamily="2" charset="-78"/>
              </a:rPr>
              <a:t>کاربردهایی مانند مراقبت‌های بهداشتی، صنعتی، حمل و نقل و غیره نقش‌های مهمی ایفا کنند [3]، در حالی که این پیشرفت‌ها اتفاق می‌افتد، برای دوام شبکه‌های </a:t>
            </a:r>
            <a:r>
              <a:rPr lang="en-US" sz="2000" dirty="0" smtClean="0">
                <a:cs typeface="B Nazanin" panose="00000400000000000000" pitchFamily="2" charset="-78"/>
              </a:rPr>
              <a:t> 5G </a:t>
            </a:r>
            <a:r>
              <a:rPr lang="fa-IR" sz="2000" dirty="0" smtClean="0">
                <a:cs typeface="B Nazanin" panose="00000400000000000000" pitchFamily="2" charset="-78"/>
              </a:rPr>
              <a:t>امکانات </a:t>
            </a:r>
            <a:r>
              <a:rPr lang="fa-IR" sz="2000" dirty="0">
                <a:cs typeface="B Nazanin" panose="00000400000000000000" pitchFamily="2" charset="-78"/>
              </a:rPr>
              <a:t>ارتباطی مختلفی باید استفاده یا اصلاح شوند.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2/29</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8" name="TextBox 1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19" name="Rounded Rectangle 18"/>
          <p:cNvSpPr/>
          <p:nvPr/>
        </p:nvSpPr>
        <p:spPr>
          <a:xfrm>
            <a:off x="2155374" y="643797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Rounded Rectangle 21"/>
          <p:cNvSpPr/>
          <p:nvPr/>
        </p:nvSpPr>
        <p:spPr>
          <a:xfrm>
            <a:off x="4736494" y="642887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3" name="Rounded Rectangle 22"/>
          <p:cNvSpPr/>
          <p:nvPr/>
        </p:nvSpPr>
        <p:spPr>
          <a:xfrm>
            <a:off x="7317614" y="6437976"/>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25" name="TextBox 2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و مقدمه</a:t>
            </a:r>
            <a:endParaRPr lang="en-US" dirty="0">
              <a:solidFill>
                <a:schemeClr val="bg1"/>
              </a:solidFill>
            </a:endParaRPr>
          </a:p>
        </p:txBody>
      </p:sp>
    </p:spTree>
    <p:extLst>
      <p:ext uri="{BB962C8B-B14F-4D97-AF65-F5344CB8AC3E}">
        <p14:creationId xmlns:p14="http://schemas.microsoft.com/office/powerpoint/2010/main" val="8018403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r>
              <a:rPr lang="fa-IR" sz="2000" dirty="0">
                <a:cs typeface="B Nazanin" panose="00000400000000000000" pitchFamily="2" charset="-78"/>
              </a:rPr>
              <a:t>در مقالات فعلی، تحقیقات در مورد فرآیند واگذاری </a:t>
            </a:r>
            <a:r>
              <a:rPr lang="en-US" sz="2000" dirty="0" smtClean="0">
                <a:cs typeface="B Nazanin" panose="00000400000000000000" pitchFamily="2" charset="-78"/>
              </a:rPr>
              <a:t>5G</a:t>
            </a:r>
            <a:r>
              <a:rPr lang="fa-IR" sz="2000" dirty="0" smtClean="0">
                <a:cs typeface="B Nazanin" panose="00000400000000000000" pitchFamily="2" charset="-78"/>
              </a:rPr>
              <a:t> در </a:t>
            </a:r>
            <a:r>
              <a:rPr lang="fa-IR" sz="2000" dirty="0">
                <a:cs typeface="B Nazanin" panose="00000400000000000000" pitchFamily="2" charset="-78"/>
              </a:rPr>
              <a:t>دو دسته پیش‌بینی شده است. اولین دسته بین ریزسلول‌ها و ماکروسلول‌هاست، دیگری واگذاری در میان ماکروسلول‌ها به شکل واگذاری سلول‌های کوچک است. در آینده‌ای نزدیک واگذاری ربزسلول‌ها و ماکروسلول‌ها باید به عنوان یک ساختار ناهمگن مورد توجه قرار گیرد، اما در نهایت ریزسلول‌ها </a:t>
            </a:r>
            <a:r>
              <a:rPr lang="en-US" sz="2000" dirty="0" smtClean="0">
                <a:cs typeface="B Nazanin" panose="00000400000000000000" pitchFamily="2" charset="-78"/>
              </a:rPr>
              <a:t> 5G </a:t>
            </a:r>
            <a:r>
              <a:rPr lang="fa-IR" sz="2000" dirty="0">
                <a:cs typeface="B Nazanin" panose="00000400000000000000" pitchFamily="2" charset="-78"/>
              </a:rPr>
              <a:t>ممکن است به عنوان یک طرح همگن غالب شوند. برای شبکه‌های ناهمگن، وقتی واگذاری بین شبکه‌های بی سیم مختلف باشد با عنوان عمودی شناخته می‌شود [6]. بنابراین، کاربران موبایل باید معیارهای مختلفی مانند میزان داده، هزینه پولی، </a:t>
            </a:r>
            <a:r>
              <a:rPr lang="en-US" sz="2000" dirty="0" smtClean="0">
                <a:cs typeface="B Nazanin" panose="00000400000000000000" pitchFamily="2" charset="-78"/>
              </a:rPr>
              <a:t> RSSI</a:t>
            </a:r>
            <a:r>
              <a:rPr lang="en-US" sz="2000" dirty="0">
                <a:cs typeface="B Nazanin" panose="00000400000000000000" pitchFamily="2" charset="-78"/>
              </a:rPr>
              <a:t>، </a:t>
            </a:r>
            <a:r>
              <a:rPr lang="fa-IR" sz="2000" dirty="0">
                <a:cs typeface="B Nazanin" panose="00000400000000000000" pitchFamily="2" charset="-78"/>
              </a:rPr>
              <a:t>نسبت سیگنال به نویز </a:t>
            </a:r>
            <a:r>
              <a:rPr lang="en-US" sz="2000" dirty="0" smtClean="0">
                <a:cs typeface="B Nazanin" panose="00000400000000000000" pitchFamily="2" charset="-78"/>
              </a:rPr>
              <a:t> (SNR</a:t>
            </a:r>
            <a:r>
              <a:rPr lang="en-US" sz="2000" dirty="0">
                <a:cs typeface="B Nazanin" panose="00000400000000000000" pitchFamily="2" charset="-78"/>
              </a:rPr>
              <a:t>) </a:t>
            </a:r>
            <a:r>
              <a:rPr lang="fa-IR" sz="2000" dirty="0">
                <a:cs typeface="B Nazanin" panose="00000400000000000000" pitchFamily="2" charset="-78"/>
              </a:rPr>
              <a:t>و غیره را ارزیابی کنند [7]. در مقابل، شبکه‌های همگن از همان فناوری‌های بی سیم تشکیل شده اند و سلول‌های کوچک با منطقه تحت پوشش کوچک در محیط یکسان قرار دارند. به این ترتیب، کاربران موبایل در کوتاه ترین زمان ممکن تصمیم می‌گیرند واگذاری را راه‌اندازی کنند زیرا افزایش تعداد معیارهای ارزیابی باعث تاخیر در واگذاری می‌شود. در این مقاله، یک راه اندازی واگذاری سریع پیشنهاد شده که مهمترین معیارها را برای حداقل بازه زمانی دارد. کاربران موبایل سلول‌های کوچک در شکل 1 نشان داده شده است. با توجه به اینکه کاربر موبایل با سرعت 5 کیلومتر در ساعت راه می‌رود و قطر منطقه تحت پوشش سلول کوچک 200 متر است، کاربران موبایل تقریبا هر سه دقیقه سلول خود را تغییر می‌دهتد.</a:t>
            </a:r>
            <a:endParaRPr lang="en-US"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3/29</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8" name="TextBox 1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19" name="Rounded Rectangle 18"/>
          <p:cNvSpPr/>
          <p:nvPr/>
        </p:nvSpPr>
        <p:spPr>
          <a:xfrm>
            <a:off x="2155374" y="643797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Rounded Rectangle 21"/>
          <p:cNvSpPr/>
          <p:nvPr/>
        </p:nvSpPr>
        <p:spPr>
          <a:xfrm>
            <a:off x="4736494" y="642887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3" name="Rounded Rectangle 22"/>
          <p:cNvSpPr/>
          <p:nvPr/>
        </p:nvSpPr>
        <p:spPr>
          <a:xfrm>
            <a:off x="7317614" y="6437976"/>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25" name="TextBox 2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و مقدمه</a:t>
            </a:r>
            <a:endParaRPr lang="en-US" dirty="0">
              <a:solidFill>
                <a:schemeClr val="bg1"/>
              </a:solidFill>
            </a:endParaRPr>
          </a:p>
        </p:txBody>
      </p:sp>
    </p:spTree>
    <p:extLst>
      <p:ext uri="{BB962C8B-B14F-4D97-AF65-F5344CB8AC3E}">
        <p14:creationId xmlns:p14="http://schemas.microsoft.com/office/powerpoint/2010/main" val="20905902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1db9918298f1edb9d9350966ca62fa3afbc12a5"/>
</p:tagLst>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574</Words>
  <Application>Microsoft Office PowerPoint</Application>
  <PresentationFormat>On-screen Show (4:3)</PresentationFormat>
  <Paragraphs>31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B Titr</vt:lpstr>
      <vt:lpstr>Calibri</vt:lpstr>
      <vt:lpstr>Calibri Light</vt:lpstr>
      <vt:lpstr>Times New Roman</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
  <dc:description>madsg.com</dc:description>
  <cp:lastModifiedBy/>
  <cp:revision>4</cp:revision>
  <dcterms:created xsi:type="dcterms:W3CDTF">2013-09-24T05:01:40Z</dcterms:created>
  <dcterms:modified xsi:type="dcterms:W3CDTF">2021-06-10T03:25:31Z</dcterms:modified>
</cp:coreProperties>
</file>