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4660"/>
  </p:normalViewPr>
  <p:slideViewPr>
    <p:cSldViewPr snapToGrid="0">
      <p:cViewPr varScale="1">
        <p:scale>
          <a:sx n="118" d="100"/>
          <a:sy n="118" d="100"/>
        </p:scale>
        <p:origin x="1026"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1800" b="1">
                <a:effectLst/>
                <a:latin typeface="Calibri" panose="020F0502020204030204" pitchFamily="34" charset="0"/>
                <a:ea typeface="Times New Roman" panose="02020603050405020304" pitchFamily="18" charset="0"/>
                <a:cs typeface="Arial" panose="020B0604020202020204" pitchFamily="34" charset="0"/>
              </a:rPr>
              <a:t>ویژگی های بهداشتی درک شده در صنعت هتل داری
حفظ مشتری در میان بحران کوید ۱۹ </a:t>
            </a:r>
            <a:endParaRPr lang="en-US" sz="28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1906827" y="641842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529864" y="641842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93245" y="95970"/>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99202" y="64134"/>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21187" y="144251"/>
            <a:ext cx="8652346" cy="5424516"/>
          </a:xfrm>
          <a:prstGeom prst="rect">
            <a:avLst/>
          </a:prstGeom>
          <a:noFill/>
        </p:spPr>
        <p:txBody>
          <a:bodyPr wrap="square" rtlCol="0">
            <a:noAutofit/>
          </a:bodyPr>
          <a:lstStyle/>
          <a:p>
            <a:pPr algn="ctr" rtl="1"/>
            <a:r>
              <a:rPr lang="fa-IR" sz="2400" dirty="0" smtClean="0">
                <a:cs typeface="B Titr" panose="00000700000000000000" pitchFamily="2" charset="-78"/>
              </a:rPr>
              <a:t>فصل </a:t>
            </a:r>
            <a:r>
              <a:rPr lang="fa-IR" sz="2400" dirty="0">
                <a:cs typeface="B Titr" panose="00000700000000000000" pitchFamily="2" charset="-78"/>
              </a:rPr>
              <a:t>اول</a:t>
            </a:r>
          </a:p>
          <a:p>
            <a:pPr algn="just" rtl="1"/>
            <a:r>
              <a:rPr lang="fa-IR" sz="2400" b="1" dirty="0">
                <a:cs typeface="B Nazanin" panose="00000400000000000000" pitchFamily="2" charset="-78"/>
              </a:rPr>
              <a:t>چکیده</a:t>
            </a:r>
            <a:r>
              <a:rPr lang="fa-IR" sz="2400" b="1" dirty="0" smtClean="0">
                <a:cs typeface="B Nazanin" panose="00000400000000000000" pitchFamily="2" charset="-78"/>
              </a:rPr>
              <a:t>:</a:t>
            </a:r>
            <a:endParaRPr lang="fa-IR" sz="3200" b="1" dirty="0">
              <a:cs typeface="B Titr" panose="00000700000000000000" pitchFamily="2" charset="-78"/>
            </a:endParaRPr>
          </a:p>
          <a:p>
            <a:pPr algn="just" rtl="1"/>
            <a:r>
              <a:rPr lang="fa-IR" sz="2400" dirty="0" smtClean="0">
                <a:cs typeface="B Nazanin" panose="00000400000000000000" pitchFamily="2" charset="-78"/>
              </a:rPr>
              <a:t>بیماری </a:t>
            </a:r>
            <a:r>
              <a:rPr lang="fa-IR" sz="2400" dirty="0">
                <a:cs typeface="B Nazanin" panose="00000400000000000000" pitchFamily="2" charset="-78"/>
              </a:rPr>
              <a:t>فراگیر کووید 19 بحرانی را در صنعت هتلداری در سراسر جهان ایجاد کرده است، اما تعداد کمی از مطالعات، روشی را برای حفظ مشتریان ارائه کرده اند</a:t>
            </a:r>
            <a:r>
              <a:rPr lang="fa-IR" sz="2400" dirty="0" smtClean="0">
                <a:cs typeface="B Nazanin" panose="00000400000000000000" pitchFamily="2" charset="-78"/>
              </a:rPr>
              <a:t>.</a:t>
            </a:r>
            <a:r>
              <a:rPr lang="fa-IR" sz="2400" dirty="0">
                <a:cs typeface="B Nazanin" panose="00000400000000000000" pitchFamily="2" charset="-78"/>
              </a:rPr>
              <a:t>
</a:t>
            </a:r>
            <a:r>
              <a:rPr lang="fa-IR" sz="2400" dirty="0" smtClean="0">
                <a:cs typeface="B Nazanin" panose="00000400000000000000" pitchFamily="2" charset="-78"/>
              </a:rPr>
              <a:t>این </a:t>
            </a:r>
            <a:r>
              <a:rPr lang="fa-IR" sz="2400" dirty="0">
                <a:cs typeface="B Nazanin" panose="00000400000000000000" pitchFamily="2" charset="-78"/>
              </a:rPr>
              <a:t>مطالعه سه نوع ویژگی بهداشتی درک شده را با استفاده از روش های کیفی و کمی تعریف و تأیید می </a:t>
            </a:r>
            <a:r>
              <a:rPr lang="fa-IR" sz="2400" dirty="0" smtClean="0">
                <a:cs typeface="B Nazanin" panose="00000400000000000000" pitchFamily="2" charset="-78"/>
              </a:rPr>
              <a:t>کند</a:t>
            </a:r>
          </a:p>
          <a:p>
            <a:pPr algn="just" rtl="1"/>
            <a:endParaRPr lang="fa-IR" sz="2400" dirty="0" smtClean="0">
              <a:cs typeface="B Nazanin" panose="00000400000000000000" pitchFamily="2" charset="-78"/>
            </a:endParaRPr>
          </a:p>
          <a:p>
            <a:pPr algn="just" rtl="1"/>
            <a:r>
              <a:rPr lang="fa-IR" sz="2400" dirty="0">
                <a:cs typeface="B Nazanin" panose="00000400000000000000" pitchFamily="2" charset="-78"/>
              </a:rPr>
              <a:t>همچنین از مدلسازی معادله ساختاری برای تأیید فرضیه ها بهره برده و نشان می دهد تأثیرات معناداری میان متغیرهای پیشنهادی وجود دارد</a:t>
            </a:r>
            <a:r>
              <a:rPr lang="fa-IR" sz="2400" dirty="0" smtClean="0">
                <a:cs typeface="B Nazanin" panose="00000400000000000000" pitchFamily="2" charset="-78"/>
              </a:rPr>
              <a:t>.</a:t>
            </a:r>
            <a:endParaRPr lang="fa-IR" sz="2400" dirty="0">
              <a:cs typeface="B Nazanin" panose="00000400000000000000" pitchFamily="2" charset="-78"/>
            </a:endParaRPr>
          </a:p>
          <a:p>
            <a:pPr algn="just" rtl="1"/>
            <a:r>
              <a:rPr lang="fa-IR" sz="2400" dirty="0" smtClean="0">
                <a:cs typeface="B Nazanin" panose="00000400000000000000" pitchFamily="2" charset="-78"/>
              </a:rPr>
              <a:t>همچنین </a:t>
            </a:r>
            <a:r>
              <a:rPr lang="fa-IR" sz="2400" dirty="0">
                <a:cs typeface="B Nazanin" panose="00000400000000000000" pitchFamily="2" charset="-78"/>
              </a:rPr>
              <a:t>بینش معنادار و مهمی را در مورد تصویر هتل و رفتار مشتریان از طریق ویژگی های بهداشتی درک شده ارائه می </a:t>
            </a:r>
            <a:r>
              <a:rPr lang="fa-IR" sz="2400" dirty="0" smtClean="0">
                <a:cs typeface="B Nazanin" panose="00000400000000000000" pitchFamily="2" charset="-78"/>
              </a:rPr>
              <a:t>دهد</a:t>
            </a:r>
            <a:endParaRPr lang="fa-IR" sz="2400" dirty="0">
              <a:cs typeface="B Nazanin" panose="00000400000000000000" pitchFamily="2" charset="-78"/>
            </a:endParaRPr>
          </a:p>
          <a:p>
            <a:pPr algn="just" rtl="1"/>
            <a:endParaRPr lang="fa-IR" sz="2400" b="1" dirty="0" smtClean="0">
              <a:cs typeface="B Nazanin" panose="00000400000000000000" pitchFamily="2" charset="-78"/>
            </a:endParaRPr>
          </a:p>
          <a:p>
            <a:pPr algn="just" rtl="1"/>
            <a:r>
              <a:rPr lang="fa-IR" sz="2400" b="1" dirty="0" smtClean="0">
                <a:cs typeface="B Nazanin" panose="00000400000000000000" pitchFamily="2" charset="-78"/>
              </a:rPr>
              <a:t>واژگان </a:t>
            </a:r>
            <a:r>
              <a:rPr lang="fa-IR" sz="2400" b="1" dirty="0">
                <a:cs typeface="B Nazanin" panose="00000400000000000000" pitchFamily="2" charset="-78"/>
              </a:rPr>
              <a:t>کلیدی</a:t>
            </a:r>
            <a:r>
              <a:rPr lang="fa-IR" sz="2400" dirty="0">
                <a:cs typeface="B Nazanin" panose="00000400000000000000" pitchFamily="2" charset="-78"/>
              </a:rPr>
              <a:t>: ویژگی های بهداشتی درک شده، بیماری کرونا ویروس (کووید 19)، تصویر شناختی، تصویر عاطفی، تبلیغات دهان به دهان، تمایل به بازدید مجدد. </a:t>
            </a: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27939" y="532792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1/27</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10984" y="6427519"/>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r>
              <a:rPr lang="fa-IR" sz="2400" b="1" dirty="0" smtClean="0">
                <a:cs typeface="B Nazanin" panose="00000400000000000000" pitchFamily="2" charset="-78"/>
              </a:rPr>
              <a:t>مقدمه:</a:t>
            </a:r>
            <a:endParaRPr lang="fa-IR" sz="2400" dirty="0">
              <a:cs typeface="B Nazanin" panose="00000400000000000000" pitchFamily="2" charset="-78"/>
            </a:endParaRPr>
          </a:p>
          <a:p>
            <a:pPr algn="r" rtl="1"/>
            <a:r>
              <a:rPr lang="fa-IR" sz="2400" dirty="0">
                <a:cs typeface="B Nazanin" panose="00000400000000000000" pitchFamily="2" charset="-78"/>
              </a:rPr>
              <a:t>امروزه بیماری های عفونی با سرعت زیادی رو به افزایش است و دلیل ان توسعه حمل و نقل و رشد جمعیت و افزایش مسافراندر جهان می باشد . ویروس کوید ۱۹ از ووهان چین به دیگر کشورها انتقال یافت این ویروس به اقتصاد  بسیار تاثیر گذار و همچنین بر صنعت هتلداری مثلا تعداد مسافران حاضر در هتل ها روز به روز کاهش می یابد این ویروس فعالیت های  مردم را محدود کرده و این ویروس از فردی به فرد دیگر منتقل </a:t>
            </a:r>
            <a:r>
              <a:rPr lang="fa-IR" sz="2400" dirty="0" smtClean="0">
                <a:cs typeface="B Nazanin" panose="00000400000000000000" pitchFamily="2" charset="-78"/>
              </a:rPr>
              <a:t>میشود.</a:t>
            </a:r>
          </a:p>
          <a:p>
            <a:pPr algn="r" rtl="1"/>
            <a:endParaRPr lang="fa-IR" sz="2400" dirty="0" smtClean="0">
              <a:cs typeface="B Nazanin" panose="00000400000000000000" pitchFamily="2" charset="-78"/>
            </a:endParaRPr>
          </a:p>
          <a:p>
            <a:pPr algn="r" rtl="1"/>
            <a:r>
              <a:rPr lang="fa-IR" sz="2400" dirty="0" smtClean="0">
                <a:cs typeface="B Nazanin" panose="00000400000000000000" pitchFamily="2" charset="-78"/>
              </a:rPr>
              <a:t>بیماری </a:t>
            </a:r>
            <a:r>
              <a:rPr lang="fa-IR" sz="2400" dirty="0">
                <a:cs typeface="B Nazanin" panose="00000400000000000000" pitchFamily="2" charset="-78"/>
              </a:rPr>
              <a:t>کرونا ویروس (کووید 19) یک بیماری عفونی جدید است که به سرعت از شهری که برای اولین بار در دسامبر سال 2019 در آن یافت شد بود، یعنی ووهان چین  به کل جهان انتقال یافت و توسط سازمان جهانی بهداشت به عنوان یک بیماری فراگیر در نظر گرفته شد.</a:t>
            </a:r>
          </a:p>
          <a:p>
            <a:pPr algn="r" rtl="1"/>
            <a:endParaRPr lang="en-US"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2/27</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
        <p:nvSpPr>
          <p:cNvPr id="18" name="Rounded Rectangle 17"/>
          <p:cNvSpPr/>
          <p:nvPr/>
        </p:nvSpPr>
        <p:spPr>
          <a:xfrm>
            <a:off x="1906827" y="641842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529864" y="641842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7110984" y="6427519"/>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0905902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400" dirty="0" smtClean="0">
                <a:cs typeface="B Nazanin" panose="00000400000000000000" pitchFamily="2" charset="-78"/>
              </a:rPr>
              <a:t>انجمن </a:t>
            </a:r>
            <a:r>
              <a:rPr lang="fa-IR" sz="2400" dirty="0">
                <a:cs typeface="B Nazanin" panose="00000400000000000000" pitchFamily="2" charset="-78"/>
              </a:rPr>
              <a:t>اسکان و هتلداری </a:t>
            </a:r>
            <a:r>
              <a:rPr lang="fa-IR" sz="2400" dirty="0" smtClean="0">
                <a:cs typeface="B Nazanin" panose="00000400000000000000" pitchFamily="2" charset="-78"/>
              </a:rPr>
              <a:t>امریکا </a:t>
            </a:r>
            <a:r>
              <a:rPr lang="en-US" sz="2400" dirty="0" smtClean="0">
                <a:cs typeface="B Nazanin" panose="00000400000000000000" pitchFamily="2" charset="-78"/>
              </a:rPr>
              <a:t>(AHLA)</a:t>
            </a:r>
            <a:r>
              <a:rPr lang="fa-IR" sz="2400" dirty="0" smtClean="0">
                <a:cs typeface="B Nazanin" panose="00000400000000000000" pitchFamily="2" charset="-78"/>
              </a:rPr>
              <a:t> </a:t>
            </a:r>
            <a:r>
              <a:rPr lang="fa-IR" sz="2400" dirty="0">
                <a:cs typeface="B Nazanin" panose="00000400000000000000" pitchFamily="2" charset="-78"/>
              </a:rPr>
              <a:t>گزارش داد </a:t>
            </a:r>
            <a:r>
              <a:rPr lang="fa-IR" sz="2400" dirty="0" smtClean="0">
                <a:cs typeface="B Nazanin" panose="00000400000000000000" pitchFamily="2" charset="-78"/>
              </a:rPr>
              <a:t>از </a:t>
            </a:r>
            <a:r>
              <a:rPr lang="fa-IR" sz="2400" dirty="0">
                <a:cs typeface="B Nazanin" panose="00000400000000000000" pitchFamily="2" charset="-78"/>
              </a:rPr>
              <a:t>زمان آغاز بحران کووید 19، هتل ها در آمریکا بیش از 15 میلیارد دلار از دست داده اند و انتظار می رود نرخ اشغال اتاق ها در ماه های پیش رو 20% یا کمتر باشد شاید حتی در آینده این میزان وخیم تر نیز شود. بنابراین  چطور صنعت گردشگری و هتلداری باید برای فجایع جدی مانند بیماری فراگیر کووید 19 آماده شوند (فالکنر، </a:t>
            </a:r>
            <a:r>
              <a:rPr lang="fa-IR" sz="2400" dirty="0" smtClean="0">
                <a:cs typeface="B Nazanin" panose="00000400000000000000" pitchFamily="2" charset="-78"/>
              </a:rPr>
              <a:t>2001)</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ترس از سرایت احتمالاً باعث عدم اطمینان به تأسیسات و فضاهایی می شود که با دیگر افراد به اشتراک گذاشته می شود. بنابراین ممکن است افراد نخواهند از وسایل مشترک در هتل ها استفاده کنند. مشتریان هتل با افراد مختلفی (مانند کارکنان هتل و مهمانان دیگر) در تماس بوده و از فضاهای مختلف (مانند اتاق ها، رستوران ها، لابی ها، دستشویی و آسانسورها) استفاده می کنند. چنین تماس ها یا کاربردهایی، افراد را در معرض بیماری های عفونی مانند کروناویروس قرار می دهد. بنابراین، هتل ها باید ریسک عفونت ویروسی مانند کرونا ویروس را به حداقل رسانده یا از بین برند.</a:t>
            </a:r>
          </a:p>
          <a:p>
            <a:pPr algn="just" rtl="1"/>
            <a:r>
              <a:rPr lang="fa-IR" sz="2400" dirty="0">
                <a:cs typeface="B Nazanin" panose="00000400000000000000" pitchFamily="2" charset="-78"/>
              </a:rPr>
              <a:t>
</a:t>
            </a:r>
          </a:p>
          <a:p>
            <a:pPr algn="just" rtl="1"/>
            <a:r>
              <a:rPr lang="fa-IR" sz="2400" dirty="0">
                <a:cs typeface="B Nazanin" panose="00000400000000000000" pitchFamily="2" charset="-78"/>
              </a:rPr>
              <a:t>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3/27</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
        <p:nvSpPr>
          <p:cNvPr id="18" name="Rounded Rectangle 17"/>
          <p:cNvSpPr/>
          <p:nvPr/>
        </p:nvSpPr>
        <p:spPr>
          <a:xfrm>
            <a:off x="1906827" y="641842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529864" y="641842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7110984" y="6427519"/>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662129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B Titr</vt:lpstr>
      <vt:lpstr>Calibri</vt:lpstr>
      <vt:lpstr>Calibri Light</vt:lpstr>
      <vt:lpstr>Times New Roman</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6</cp:revision>
  <dcterms:created xsi:type="dcterms:W3CDTF">2013-09-24T05:01:40Z</dcterms:created>
  <dcterms:modified xsi:type="dcterms:W3CDTF">2021-05-09T08:46:15Z</dcterms:modified>
</cp:coreProperties>
</file>