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36" r:id="rId4"/>
    <p:sldId id="305"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53" autoAdjust="0"/>
    <p:restoredTop sz="94660"/>
  </p:normalViewPr>
  <p:slideViewPr>
    <p:cSldViewPr snapToGrid="0">
      <p:cViewPr>
        <p:scale>
          <a:sx n="100" d="100"/>
          <a:sy n="100" d="100"/>
        </p:scale>
        <p:origin x="1536" y="48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5/26/2021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dirty="0">
                <a:cs typeface="B Titr" panose="00000700000000000000" pitchFamily="2" charset="-78"/>
              </a:rPr>
              <a:t>بازاریابی در یک دنیای دیجیتالی داده-محور: کاربردهایی برای نقش و حیطه بازاریابی</a:t>
            </a:r>
            <a:endParaRPr lang="en-US" sz="24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34" name="Rounded Rectangle 33"/>
          <p:cNvSpPr/>
          <p:nvPr/>
        </p:nvSpPr>
        <p:spPr>
          <a:xfrm>
            <a:off x="1884857"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507894"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12295" y="86445"/>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99202" y="64134"/>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26959" y="156580"/>
            <a:ext cx="8652346" cy="5097923"/>
          </a:xfrm>
          <a:prstGeom prst="rect">
            <a:avLst/>
          </a:prstGeom>
          <a:noFill/>
        </p:spPr>
        <p:txBody>
          <a:bodyPr wrap="square" rtlCol="0">
            <a:noAutofit/>
          </a:bodyPr>
          <a:lstStyle/>
          <a:p>
            <a:pPr algn="just" rtl="1"/>
            <a:endParaRPr lang="fa-IR" sz="2000" b="1" dirty="0" smtClean="0">
              <a:cs typeface="B Nazanin" panose="00000400000000000000" pitchFamily="2" charset="-78"/>
            </a:endParaRPr>
          </a:p>
          <a:p>
            <a:pPr algn="just" rtl="1"/>
            <a:r>
              <a:rPr lang="fa-IR" sz="2000" b="1" dirty="0" smtClean="0">
                <a:cs typeface="B Nazanin" panose="00000400000000000000" pitchFamily="2" charset="-78"/>
              </a:rPr>
              <a:t>چکیده:</a:t>
            </a:r>
          </a:p>
          <a:p>
            <a:pPr algn="just" rtl="1"/>
            <a:endParaRPr lang="fa-IR" sz="2000" dirty="0">
              <a:cs typeface="B Nazanin" panose="00000400000000000000" pitchFamily="2" charset="-78"/>
            </a:endParaRPr>
          </a:p>
          <a:p>
            <a:pPr algn="just" rtl="1"/>
            <a:r>
              <a:rPr lang="fa-IR" sz="2000" dirty="0" smtClean="0">
                <a:cs typeface="B Nazanin" panose="00000400000000000000" pitchFamily="2" charset="-78"/>
              </a:rPr>
              <a:t>ما </a:t>
            </a:r>
            <a:r>
              <a:rPr lang="fa-IR" sz="2000" dirty="0">
                <a:cs typeface="B Nazanin" panose="00000400000000000000" pitchFamily="2" charset="-78"/>
              </a:rPr>
              <a:t>در دنیایی مملو از داده های فراوان زندگی می کنیم که در آن، پیشرفت های تکنولوژیکی سریعی در حوزه دیجیتال رخ میدهد. این مسئله پیامدهای تحول آمیزی برای روشهای بازاریابی داشته است</a:t>
            </a:r>
            <a:r>
              <a:rPr lang="fa-IR" sz="2000" dirty="0" smtClean="0">
                <a:cs typeface="B Nazanin" panose="00000400000000000000" pitchFamily="2" charset="-78"/>
              </a:rPr>
              <a:t>.</a:t>
            </a:r>
          </a:p>
          <a:p>
            <a:pPr algn="just" rtl="1"/>
            <a:r>
              <a:rPr lang="en-US" sz="2000" dirty="0" smtClean="0">
                <a:cs typeface="B Nazanin" panose="00000400000000000000" pitchFamily="2" charset="-78"/>
              </a:rPr>
              <a:t>Marketing </a:t>
            </a:r>
            <a:r>
              <a:rPr lang="en-US" sz="2000" dirty="0">
                <a:cs typeface="B Nazanin" panose="00000400000000000000" pitchFamily="2" charset="-78"/>
              </a:rPr>
              <a:t>Edge </a:t>
            </a:r>
            <a:r>
              <a:rPr lang="fa-IR" sz="2000" dirty="0" smtClean="0">
                <a:cs typeface="B Nazanin" panose="00000400000000000000" pitchFamily="2" charset="-78"/>
              </a:rPr>
              <a:t> و </a:t>
            </a:r>
            <a:r>
              <a:rPr lang="fa-IR" sz="2000" dirty="0">
                <a:cs typeface="B Nazanin" panose="00000400000000000000" pitchFamily="2" charset="-78"/>
              </a:rPr>
              <a:t>مجله تحقیقات بازرگانی  اسپانسری این ویژه نامه را بر عهده گرفتند تا به این طریق در راستای برآورده سازی ضرورت انجام تحقیقات در این زمینه، گام برداشته باشند. ما از تحقیقات قبلی استفاده کردیم تا بررسی کنیم که روشهای بازاریابی داده محور و اتخاذ تکنولوژی های دیجیتالی چطور به تحول و گسترش حیطه بازاریابی کمک کرده اند، و آنرا از «عملکردی که عمدتاً مربوط به تحلیل تبلیغات برای انجام ماهرانه یک بازاریابی مشتری-محور مبتنی بر علم تجزیه و تحلیل است» به «عملکردی که از لحاظ مالی مسئول است و به شکل فزاینده ای از تکنولوژی بهره می گیرد» تبدیل کرده اند. یک مجموعه متشکل از 9 مقاله در این ویژه نامه، توصیفات غنی را در خصوص چالش های پیش روی متخصصان بازاریابی فراهم می سازند و همچنین مسائل پژوهشی که باید حل شوند را مشخص می سازند. </a:t>
            </a:r>
          </a:p>
          <a:p>
            <a:pPr algn="just" rtl="1"/>
            <a:r>
              <a:rPr lang="fa-IR" sz="2000" dirty="0">
                <a:cs typeface="B Nazanin" panose="00000400000000000000" pitchFamily="2" charset="-78"/>
              </a:rPr>
              <a:t> </a:t>
            </a:r>
          </a:p>
          <a:p>
            <a:pPr algn="just" rtl="1"/>
            <a:r>
              <a:rPr lang="fa-IR" sz="2000" b="1" dirty="0">
                <a:cs typeface="B Nazanin" panose="00000400000000000000" pitchFamily="2" charset="-78"/>
              </a:rPr>
              <a:t>کلمات کلیدی</a:t>
            </a:r>
            <a:r>
              <a:rPr lang="fa-IR" sz="2000" dirty="0">
                <a:cs typeface="B Nazanin" panose="00000400000000000000" pitchFamily="2" charset="-78"/>
              </a:rPr>
              <a:t>:  بازاریابی داده محور، تکنولوژی دیجیتالی، آینده بازاریابی، تکامل نقش بازاریابی</a:t>
            </a:r>
            <a:endParaRPr lang="fa-IR" sz="2400" dirty="0">
              <a:cs typeface="B Nazanin" panose="00000400000000000000" pitchFamily="2" charset="-78"/>
            </a:endParaRPr>
          </a:p>
          <a:p>
            <a:pPr algn="just" rtl="1"/>
            <a:r>
              <a:rPr lang="fa-IR" sz="2400" dirty="0">
                <a:cs typeface="B Nazanin" panose="00000400000000000000" pitchFamily="2" charset="-78"/>
              </a:rPr>
              <a:t>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1/32</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089014" y="64022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 name="Rectangle 1"/>
          <p:cNvSpPr/>
          <p:nvPr/>
        </p:nvSpPr>
        <p:spPr>
          <a:xfrm>
            <a:off x="106325" y="97181"/>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99202" y="64134"/>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5193" y="281501"/>
            <a:ext cx="8652346" cy="5097923"/>
          </a:xfrm>
          <a:prstGeom prst="rect">
            <a:avLst/>
          </a:prstGeom>
          <a:noFill/>
        </p:spPr>
        <p:txBody>
          <a:bodyPr wrap="square" rtlCol="0">
            <a:noAutofit/>
          </a:bodyPr>
          <a:lstStyle/>
          <a:p>
            <a:pPr algn="just" rtl="1"/>
            <a:r>
              <a:rPr lang="fa-IR" sz="2000" b="1" dirty="0">
                <a:cs typeface="B Nazanin" panose="00000400000000000000" pitchFamily="2" charset="-78"/>
              </a:rPr>
              <a:t>مقدمه :</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بکارگیری داده ها و تکنولوژی های دیجیتالی در بازاریابی، چندین مرحله جالب از تحول را تجربه کرده است. هر یک از این مراحل به تحول و تکمیل حیطه و نقش عملکرد بازاریابی در سازمان کمک کرده اند. ما ادبیات گذشته را مرور کردیم و کاربردهای بازاریابی داده محور و تکنولوژی های دیجیتالی را در طول زمان به یک شکل سیستماتیک پیگیری نمودیم.</a:t>
            </a:r>
          </a:p>
          <a:p>
            <a:pPr algn="just" rtl="1"/>
            <a:endParaRPr lang="fa-IR" sz="2000" dirty="0">
              <a:cs typeface="B Nazanin" panose="00000400000000000000" pitchFamily="2" charset="-78"/>
            </a:endParaRPr>
          </a:p>
          <a:p>
            <a:pPr algn="just" rtl="1"/>
            <a:r>
              <a:rPr lang="fa-IR" sz="2000" dirty="0">
                <a:cs typeface="B Nazanin" panose="00000400000000000000" pitchFamily="2" charset="-78"/>
              </a:rPr>
              <a:t> پی بردیم که تکامل تاریخی بازاریابی داده محور را می توانیم به پنج مرحله جداگانه تقسیم کنیم.</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2/32</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Rounded Rectangle 17"/>
          <p:cNvSpPr/>
          <p:nvPr/>
        </p:nvSpPr>
        <p:spPr>
          <a:xfrm>
            <a:off x="1884857"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8"/>
          <p:cNvSpPr/>
          <p:nvPr/>
        </p:nvSpPr>
        <p:spPr>
          <a:xfrm>
            <a:off x="4507894"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2" name="Rounded Rectangle 21"/>
          <p:cNvSpPr/>
          <p:nvPr/>
        </p:nvSpPr>
        <p:spPr>
          <a:xfrm>
            <a:off x="7089014" y="64022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Tree>
    <p:extLst>
      <p:ext uri="{BB962C8B-B14F-4D97-AF65-F5344CB8AC3E}">
        <p14:creationId xmlns:p14="http://schemas.microsoft.com/office/powerpoint/2010/main" val="8018403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r>
              <a:rPr lang="fa-IR" sz="2000" dirty="0">
                <a:cs typeface="B Titr" panose="00000700000000000000" pitchFamily="2" charset="-78"/>
              </a:rPr>
              <a:t>فصل اول</a:t>
            </a:r>
          </a:p>
          <a:p>
            <a:pPr algn="r" rtl="1"/>
            <a:endParaRPr lang="fa-IR" sz="2000" b="1" dirty="0" smtClean="0">
              <a:cs typeface="B Titr" panose="00000700000000000000" pitchFamily="2" charset="-78"/>
            </a:endParaRPr>
          </a:p>
          <a:p>
            <a:pPr algn="r" rtl="1"/>
            <a:endParaRPr lang="fa-IR" sz="2000" b="1" dirty="0">
              <a:cs typeface="B Titr" panose="00000700000000000000" pitchFamily="2" charset="-78"/>
            </a:endParaRPr>
          </a:p>
          <a:p>
            <a:pPr algn="r" rtl="1"/>
            <a:r>
              <a:rPr lang="fa-IR" sz="2400" b="1" dirty="0" smtClean="0">
                <a:cs typeface="B Nazanin" panose="00000400000000000000" pitchFamily="2" charset="-78"/>
              </a:rPr>
              <a:t>بازاریابی </a:t>
            </a:r>
            <a:r>
              <a:rPr lang="fa-IR" sz="2400" b="1" dirty="0">
                <a:cs typeface="B Nazanin" panose="00000400000000000000" pitchFamily="2" charset="-78"/>
              </a:rPr>
              <a:t>داده محور چطور به گسترش حیطه و نقش بازاریابی کمک کرده است</a:t>
            </a:r>
            <a:r>
              <a:rPr lang="fa-IR" sz="2400" b="1" dirty="0" smtClean="0">
                <a:cs typeface="B Nazanin" panose="00000400000000000000" pitchFamily="2" charset="-78"/>
              </a:rPr>
              <a:t>؟</a:t>
            </a:r>
            <a:endParaRPr lang="fa-IR" sz="2400" b="1" dirty="0">
              <a:cs typeface="B Nazanin" panose="00000400000000000000" pitchFamily="2" charset="-78"/>
            </a:endParaRPr>
          </a:p>
          <a:p>
            <a:pPr algn="r" rtl="1"/>
            <a:endParaRPr lang="fa-IR" sz="2000" b="1" dirty="0" smtClean="0">
              <a:cs typeface="B Nazanin" panose="00000400000000000000" pitchFamily="2" charset="-78"/>
            </a:endParaRPr>
          </a:p>
          <a:p>
            <a:pPr algn="r" rtl="1"/>
            <a:r>
              <a:rPr lang="fa-IR" sz="2000" b="1" dirty="0" smtClean="0">
                <a:cs typeface="B Nazanin" panose="00000400000000000000" pitchFamily="2" charset="-78"/>
              </a:rPr>
              <a:t>خلاقیت </a:t>
            </a:r>
            <a:endParaRPr lang="fa-IR" sz="2000" b="1" dirty="0">
              <a:cs typeface="B Nazanin" panose="00000400000000000000" pitchFamily="2" charset="-78"/>
            </a:endParaRPr>
          </a:p>
          <a:p>
            <a:pPr algn="r" rtl="1"/>
            <a:endParaRPr lang="fa-IR" sz="2000" dirty="0">
              <a:cs typeface="B Nazanin" panose="00000400000000000000" pitchFamily="2" charset="-78"/>
            </a:endParaRPr>
          </a:p>
          <a:p>
            <a:pPr algn="just" rtl="1"/>
            <a:r>
              <a:rPr lang="fa-IR" sz="2000" dirty="0">
                <a:cs typeface="B Nazanin" panose="00000400000000000000" pitchFamily="2" charset="-78"/>
              </a:rPr>
              <a:t>در سال 1879 یکی از آژانس های تبلیغاتی پیشگام با نام ان دبلیو آیر اند سان  سهواً یکی از اولین کاربردهای احتمالی بازاریابی داده محور را فراهم ساخت (هاور 1939). هدف این شرکت این بود که یک زمان بندی تبلیغات را برای یکی از مشتریان خود با نام شرکت نیکولز شپرد  (یک تولید کننده ماشین آلات کشاورزی) طراحی کند. این آژانس تبلیغاتی به تمام مسئولین دولتی و ناشران سراسر کشور اطلاع رسانی کرد و اطلاعاتی را درباره تولید حبوبات از آنها درخواست کرد. این فرآیند جمع آوری داده شبیه یک نسخه خام از بررسی یک بازار بود و به یکی از اولین نمونه های بازاریابی داده محور تبدیل شد (لاکلی 1950). کاربردهای اولیه دیگر آن به شرح رو به رو بودند: هارلو گِیل از دانشگاه مینه سوتا که در سال 1895 از پرسشنامه های ارسال شده از طریق پُست برای دریافت نظراتی درباره تبلیغات استفاده کرد، و والتر دیل اسکات از دانشگاه نورت وسترن  که در سال 1901 تحقیقات تجربی را درباره تبلیغات برای آگیت کلاب آو شیکاگو  انجام داد (کولسن 1947).</a:t>
            </a:r>
          </a:p>
          <a:p>
            <a:pPr algn="r" rtl="1"/>
            <a:endParaRPr lang="en-US"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3/32</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بازاریابی </a:t>
            </a:r>
            <a:r>
              <a:rPr lang="fa-IR" dirty="0">
                <a:solidFill>
                  <a:schemeClr val="bg1"/>
                </a:solidFill>
              </a:rPr>
              <a:t>داده </a:t>
            </a:r>
            <a:r>
              <a:rPr lang="fa-IR" dirty="0" smtClean="0">
                <a:solidFill>
                  <a:schemeClr val="bg1"/>
                </a:solidFill>
              </a:rPr>
              <a:t>محور</a:t>
            </a:r>
            <a:endParaRPr lang="en-US" dirty="0">
              <a:solidFill>
                <a:schemeClr val="bg1"/>
              </a:solidFill>
            </a:endParaRPr>
          </a:p>
        </p:txBody>
      </p:sp>
      <p:sp>
        <p:nvSpPr>
          <p:cNvPr id="23" name="Rounded Rectangle 22"/>
          <p:cNvSpPr/>
          <p:nvPr/>
        </p:nvSpPr>
        <p:spPr>
          <a:xfrm>
            <a:off x="1884857"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Rounded Rectangle 24"/>
          <p:cNvSpPr/>
          <p:nvPr/>
        </p:nvSpPr>
        <p:spPr>
          <a:xfrm>
            <a:off x="4507894" y="639311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6" name="Rounded Rectangle 25"/>
          <p:cNvSpPr/>
          <p:nvPr/>
        </p:nvSpPr>
        <p:spPr>
          <a:xfrm>
            <a:off x="7089014" y="64022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1</a:t>
            </a:r>
            <a:endParaRPr lang="en-US" dirty="0">
              <a:solidFill>
                <a:schemeClr val="lt1"/>
              </a:solidFill>
            </a:endParaRPr>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fd90e64146f5b67456fe9e86bb13ce878cad229"/>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525</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5</cp:revision>
  <dcterms:created xsi:type="dcterms:W3CDTF">2013-09-24T05:01:40Z</dcterms:created>
  <dcterms:modified xsi:type="dcterms:W3CDTF">2021-05-26T08:27:44Z</dcterms:modified>
</cp:coreProperties>
</file>