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8" r:id="rId4"/>
    <p:sldId id="31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66" d="100"/>
          <a:sy n="66" d="100"/>
        </p:scale>
        <p:origin x="1014" y="28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SA" sz="2800" b="1" dirty="0">
                <a:cs typeface="B Titr" panose="00000700000000000000" pitchFamily="2" charset="-78"/>
              </a:rPr>
              <a:t>مطالعه نسبی هوش هیجانی </a:t>
            </a:r>
            <a:r>
              <a:rPr lang="fa-IR" sz="2800" b="1" dirty="0">
                <a:cs typeface="B Titr" panose="00000700000000000000" pitchFamily="2" charset="-78"/>
              </a:rPr>
              <a:t>در </a:t>
            </a:r>
            <a:r>
              <a:rPr lang="ar-SA" sz="2800" b="1" dirty="0">
                <a:cs typeface="B Titr" panose="00000700000000000000" pitchFamily="2" charset="-78"/>
              </a:rPr>
              <a:t>یادگیری خودمحور</a:t>
            </a:r>
            <a:endParaRPr lang="en-US" sz="40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1906827" y="64312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529864" y="64312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41442"/>
            <a:ext cx="8652346" cy="5325282"/>
          </a:xfrm>
          <a:prstGeom prst="rect">
            <a:avLst/>
          </a:prstGeom>
          <a:noFill/>
        </p:spPr>
        <p:txBody>
          <a:bodyPr wrap="square" rtlCol="0">
            <a:noAutofit/>
          </a:bodyPr>
          <a:lstStyle/>
          <a:p>
            <a:pPr algn="just" rtl="1"/>
            <a:r>
              <a:rPr lang="fa-IR" sz="2400" dirty="0" smtClean="0">
                <a:cs typeface="B Titr" panose="00000700000000000000" pitchFamily="2" charset="-78"/>
              </a:rPr>
              <a:t>چکیده</a:t>
            </a:r>
            <a:endParaRPr lang="fa-IR" dirty="0" smtClean="0"/>
          </a:p>
          <a:p>
            <a:pPr algn="just" rtl="1"/>
            <a:r>
              <a:rPr lang="fa-IR" sz="2400" dirty="0">
                <a:cs typeface="B Nazanin" panose="00000400000000000000" pitchFamily="2" charset="-78"/>
              </a:rPr>
              <a:t>محیط کسب و کار امروز با انقلاب اطلاعات مشخص شده است. سرعت تغییر آنقدر سریع است که قابلیت پذیرش به عنوان معیار عملکرد سازمان جایگزین بهره‌وری شده است. این موضوع هوش هیجانی نیروی کار است که انعطاف پذیری در یادگیری را تعیین می کند. این موضوع شایستگی یا توانایی افراد است که عواملی را که تعیین کننده پتانسیل یادگیری را کنترل می‌کنند</a:t>
            </a:r>
            <a:r>
              <a:rPr lang="fa-IR" sz="2400" dirty="0" smtClean="0">
                <a:cs typeface="B Nazanin" panose="00000400000000000000" pitchFamily="2" charset="-78"/>
              </a:rPr>
              <a:t>.</a:t>
            </a:r>
          </a:p>
          <a:p>
            <a:pPr algn="just" rtl="1"/>
            <a:endParaRPr lang="fa-IR" sz="2400" dirty="0" smtClean="0">
              <a:cs typeface="B Nazanin" panose="00000400000000000000" pitchFamily="2" charset="-78"/>
            </a:endParaRPr>
          </a:p>
          <a:p>
            <a:pPr algn="just" rtl="1"/>
            <a:r>
              <a:rPr lang="fa-IR" sz="2400" dirty="0">
                <a:cs typeface="B Nazanin" panose="00000400000000000000" pitchFamily="2" charset="-78"/>
              </a:rPr>
              <a:t>این مقاله به نقش پارامترهای مختلف هوش هیجانی در آغاز فرایند یادگیری خودمحوری در بین کارکنان کارخانه فولاد بیلهی می‌پردازد. در حال حاضر سازمان از طریق پیاده </a:t>
            </a:r>
            <a:r>
              <a:rPr lang="fa-IR" sz="2400" dirty="0" smtClean="0">
                <a:cs typeface="B Nazanin" panose="00000400000000000000" pitchFamily="2" charset="-78"/>
              </a:rPr>
              <a:t>سازی</a:t>
            </a:r>
            <a:r>
              <a:rPr lang="en-US" sz="2400" dirty="0" smtClean="0">
                <a:cs typeface="B Nazanin" panose="00000400000000000000" pitchFamily="2" charset="-78"/>
              </a:rPr>
              <a:t> ERP</a:t>
            </a:r>
            <a:r>
              <a:rPr lang="fa-IR" sz="2400" dirty="0" smtClean="0">
                <a:cs typeface="B Nazanin" panose="00000400000000000000" pitchFamily="2" charset="-78"/>
              </a:rPr>
              <a:t> آماده </a:t>
            </a:r>
            <a:r>
              <a:rPr lang="fa-IR" sz="2400" dirty="0">
                <a:cs typeface="B Nazanin" panose="00000400000000000000" pitchFamily="2" charset="-78"/>
              </a:rPr>
              <a:t>تغییر است. برای تسریع روند پذیرش و اتخاذ، ضروری است که یادگیری خودمحور انجام شود. اما خود انگیزشی، یکی از عناصر مهم </a:t>
            </a:r>
            <a:r>
              <a:rPr lang="en-US" sz="2400" dirty="0">
                <a:cs typeface="B Nazanin" panose="00000400000000000000" pitchFamily="2" charset="-78"/>
              </a:rPr>
              <a:t>EI </a:t>
            </a:r>
            <a:r>
              <a:rPr lang="fa-IR" sz="2400" dirty="0">
                <a:cs typeface="B Nazanin" panose="00000400000000000000" pitchFamily="2" charset="-78"/>
              </a:rPr>
              <a:t>و همینطور خودآگاهی و بینش در کارمندان </a:t>
            </a:r>
            <a:r>
              <a:rPr lang="en-US" sz="2400" dirty="0">
                <a:cs typeface="B Nazanin" panose="00000400000000000000" pitchFamily="2" charset="-78"/>
              </a:rPr>
              <a:t>BSP </a:t>
            </a:r>
            <a:r>
              <a:rPr lang="fa-IR" sz="2400" dirty="0">
                <a:cs typeface="B Nazanin" panose="00000400000000000000" pitchFamily="2" charset="-78"/>
              </a:rPr>
              <a:t>پایین است. برای کاهش نقاط ضعف استراتژی‌هایی پیشنهاد شده است.</a:t>
            </a:r>
          </a:p>
          <a:p>
            <a:pPr algn="just" rtl="1"/>
            <a:r>
              <a:rPr lang="ar-SA" sz="3200" b="1" baseline="-25000" dirty="0">
                <a:cs typeface="B Nazanin" panose="00000400000000000000" pitchFamily="2" charset="-78"/>
              </a:rPr>
              <a:t>کلمات کلیدی: </a:t>
            </a:r>
            <a:r>
              <a:rPr lang="ar-SA" sz="3200" baseline="-25000" dirty="0">
                <a:cs typeface="B Nazanin" panose="00000400000000000000" pitchFamily="2" charset="-78"/>
              </a:rPr>
              <a:t>یادگیری خودمحور، هوش هیجانی</a:t>
            </a:r>
            <a:r>
              <a:rPr lang="ar-SA" sz="3200" b="1" baseline="-25000" dirty="0">
                <a:cs typeface="B Nazanin" panose="00000400000000000000" pitchFamily="2" charset="-78"/>
              </a:rPr>
              <a:t>، </a:t>
            </a:r>
            <a:r>
              <a:rPr lang="ar-SA" sz="3200" baseline="-25000" dirty="0">
                <a:cs typeface="B Nazanin" panose="00000400000000000000" pitchFamily="2" charset="-78"/>
              </a:rPr>
              <a:t>یادگیری سازمانی</a:t>
            </a:r>
            <a:r>
              <a:rPr lang="ar-SA" sz="3200" b="1" baseline="-25000" dirty="0">
                <a:cs typeface="B Nazanin" panose="00000400000000000000" pitchFamily="2" charset="-78"/>
              </a:rPr>
              <a:t>، </a:t>
            </a:r>
            <a:r>
              <a:rPr lang="ar-SA" sz="3200" baseline="-25000" dirty="0">
                <a:cs typeface="B Nazanin" panose="00000400000000000000" pitchFamily="2" charset="-78"/>
              </a:rPr>
              <a:t>خود انگیزشی</a:t>
            </a:r>
            <a:r>
              <a:rPr lang="ar-SA" sz="3200" b="1" baseline="-25000" dirty="0">
                <a:cs typeface="B Nazanin" panose="00000400000000000000" pitchFamily="2" charset="-78"/>
              </a:rPr>
              <a:t>، </a:t>
            </a:r>
            <a:r>
              <a:rPr lang="ar-SA" sz="3200" baseline="-25000" dirty="0">
                <a:cs typeface="B Nazanin" panose="00000400000000000000" pitchFamily="2" charset="-78"/>
              </a:rPr>
              <a:t>هوش </a:t>
            </a:r>
            <a:r>
              <a:rPr lang="ar-SA" sz="3200" baseline="-25000" dirty="0" smtClean="0">
                <a:cs typeface="B Nazanin" panose="00000400000000000000" pitchFamily="2" charset="-78"/>
              </a:rPr>
              <a:t>اشتیاقی</a:t>
            </a:r>
            <a:endParaRPr lang="en-US" sz="3600" baseline="-25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1/23</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10984" y="644037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 چکیده و مقدمه</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400" b="1" dirty="0" smtClean="0">
                <a:cs typeface="B Titr" panose="00000700000000000000" pitchFamily="2" charset="-78"/>
              </a:rPr>
              <a:t>مقدمه :</a:t>
            </a:r>
            <a:endParaRPr lang="fa-IR" sz="2400" dirty="0">
              <a:cs typeface="B Nazanin" panose="00000400000000000000" pitchFamily="2" charset="-78"/>
            </a:endParaRPr>
          </a:p>
          <a:p>
            <a:pPr algn="just" rtl="1"/>
            <a:r>
              <a:rPr lang="fa-IR" sz="2400" dirty="0">
                <a:cs typeface="B Nazanin" panose="00000400000000000000" pitchFamily="2" charset="-78"/>
              </a:rPr>
              <a:t>امروزه سازمانها با روابط روانشناختی بین مردم و سازمان رشد می کنند. در محیط انقلابی فناوری، سرعت تغییرات به حدی سریع است که سازگاری مجدد بین انسان، کارش و محیط هر دو دشوار و پیچیده می شود. در این روند این رابطه توزیع می شود. اقتصاد جدید با نوسان مشخص می شود؛ از این رو سازمان‌ها باید فرآیند تغییر را به طور موثر اجرا کنند تا سازگاری بین نیروی کار را تضمین کنند زیرا در سازمان‌های موفق عملکرد به جای بهره‌وری، با سازگاری با تغییر تعیین می شود.</a:t>
            </a:r>
          </a:p>
          <a:p>
            <a:pPr algn="r" rtl="1"/>
            <a:endParaRPr lang="en-US" sz="2400" dirty="0" smtClean="0">
              <a:cs typeface="B Nazanin" panose="00000400000000000000" pitchFamily="2" charset="-78"/>
            </a:endParaRPr>
          </a:p>
          <a:p>
            <a:pPr algn="r" rtl="1"/>
            <a:r>
              <a:rPr lang="fa-IR" sz="2400" dirty="0" smtClean="0">
                <a:cs typeface="B Nazanin" panose="00000400000000000000" pitchFamily="2" charset="-78"/>
              </a:rPr>
              <a:t>هوش اشتیاقی </a:t>
            </a:r>
            <a:r>
              <a:rPr lang="en-US" sz="2400" dirty="0" smtClean="0">
                <a:cs typeface="B Nazanin" panose="00000400000000000000" pitchFamily="2" charset="-78"/>
              </a:rPr>
              <a:t>(IE)</a:t>
            </a:r>
            <a:r>
              <a:rPr lang="fa-IR" sz="2400" dirty="0" smtClean="0">
                <a:cs typeface="B Nazanin" panose="00000400000000000000" pitchFamily="2" charset="-78"/>
              </a:rPr>
              <a:t> توانایی </a:t>
            </a:r>
            <a:r>
              <a:rPr lang="fa-IR" sz="2400" dirty="0">
                <a:cs typeface="B Nazanin" panose="00000400000000000000" pitchFamily="2" charset="-78"/>
              </a:rPr>
              <a:t>تشخیص، بررسی و کنترل احساسات خود، دیگران و اجتماعات است. </a:t>
            </a:r>
          </a:p>
          <a:p>
            <a:pPr algn="r" rtl="1"/>
            <a:r>
              <a:rPr lang="fa-IR" sz="2400" dirty="0">
                <a:cs typeface="B Nazanin" panose="00000400000000000000" pitchFamily="2" charset="-78"/>
              </a:rPr>
              <a:t>هوش </a:t>
            </a:r>
            <a:r>
              <a:rPr lang="fa-IR" sz="2400" dirty="0" smtClean="0">
                <a:cs typeface="B Nazanin" panose="00000400000000000000" pitchFamily="2" charset="-78"/>
              </a:rPr>
              <a:t>اشتیاقی</a:t>
            </a:r>
            <a:r>
              <a:rPr lang="fa-IR" sz="2400" dirty="0">
                <a:cs typeface="B Nazanin" panose="00000400000000000000" pitchFamily="2" charset="-78"/>
              </a:rPr>
              <a:t> </a:t>
            </a:r>
            <a:r>
              <a:rPr lang="en-US" sz="2400" dirty="0">
                <a:cs typeface="B Nazanin" panose="00000400000000000000" pitchFamily="2" charset="-78"/>
              </a:rPr>
              <a:t>(IE)</a:t>
            </a:r>
            <a:r>
              <a:rPr lang="fa-IR" sz="2400" dirty="0">
                <a:cs typeface="B Nazanin" panose="00000400000000000000" pitchFamily="2" charset="-78"/>
              </a:rPr>
              <a:t> </a:t>
            </a:r>
            <a:r>
              <a:rPr lang="fa-IR" sz="2400" dirty="0" smtClean="0">
                <a:cs typeface="B Nazanin" panose="00000400000000000000" pitchFamily="2" charset="-78"/>
              </a:rPr>
              <a:t>صریحاً </a:t>
            </a:r>
            <a:r>
              <a:rPr lang="fa-IR" sz="2400" dirty="0">
                <a:cs typeface="B Nazanin" panose="00000400000000000000" pitchFamily="2" charset="-78"/>
              </a:rPr>
              <a:t>به تبادل بینش و احساس اشاره دارد، ارتباط بین ساختارهای دانش و احساس دلیل مهارت انسان در هر عملی است. معنای مرجع کلمه تحقیق هوشی </a:t>
            </a:r>
            <a:r>
              <a:rPr lang="en-US" sz="2400" dirty="0">
                <a:cs typeface="B Nazanin" panose="00000400000000000000" pitchFamily="2" charset="-78"/>
              </a:rPr>
              <a:t>EI، </a:t>
            </a:r>
            <a:r>
              <a:rPr lang="fa-IR" sz="2400" dirty="0">
                <a:cs typeface="B Nazanin" panose="00000400000000000000" pitchFamily="2" charset="-78"/>
              </a:rPr>
              <a:t>آشنایی و توانایی مقابله با احساسات فرد به روشی محکم و مفید است.</a:t>
            </a:r>
            <a:endParaRPr lang="fa-IR" sz="3200" dirty="0">
              <a:cs typeface="B Nazanin" panose="00000400000000000000" pitchFamily="2" charset="-78"/>
            </a:endParaRPr>
          </a:p>
          <a:p>
            <a:pPr algn="just" rtl="1"/>
            <a:endParaRPr lang="fa-IR" sz="24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2/23</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 چکیده و مقدمه</a:t>
            </a:r>
            <a:endParaRPr lang="en-US" dirty="0">
              <a:solidFill>
                <a:schemeClr val="bg1"/>
              </a:solidFill>
            </a:endParaRPr>
          </a:p>
        </p:txBody>
      </p:sp>
      <p:sp>
        <p:nvSpPr>
          <p:cNvPr id="18" name="Rounded Rectangle 17"/>
          <p:cNvSpPr/>
          <p:nvPr/>
        </p:nvSpPr>
        <p:spPr>
          <a:xfrm>
            <a:off x="1906827" y="64312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529864" y="64312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7110984" y="644037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662129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r>
              <a:rPr lang="fa-IR" sz="2400" dirty="0" smtClean="0">
                <a:cs typeface="B Titr" panose="00000700000000000000" pitchFamily="2" charset="-78"/>
              </a:rPr>
              <a:t> </a:t>
            </a:r>
            <a:r>
              <a:rPr lang="fa-IR" sz="2400" dirty="0">
                <a:cs typeface="B Titr" panose="00000700000000000000" pitchFamily="2" charset="-78"/>
              </a:rPr>
              <a:t>هوش هیجانی</a:t>
            </a:r>
          </a:p>
          <a:p>
            <a:pPr algn="just" rtl="1"/>
            <a:r>
              <a:rPr lang="fa-IR" sz="2400" dirty="0">
                <a:cs typeface="B Nazanin" panose="00000400000000000000" pitchFamily="2" charset="-78"/>
              </a:rPr>
              <a:t>یک فرد در تغییر سازمان همیشه قربانی تغییر است. از یک کارمند انتظار می رود که برای سازگاری داخلی و خارجی، به عنوان یک فرد و به عنوان یک گروه به اندازه روابطش با دیگران و کارش تغییر کند. سطح هوش هیجانی کارکنان است که ثبات عاطفی بین کارکنان و میزان همکاری آن‌ها برای نتایج بهتر را تعیین می کند. ابعاد مختلف </a:t>
            </a:r>
            <a:r>
              <a:rPr lang="en-US" sz="2400" dirty="0">
                <a:cs typeface="B Nazanin" panose="00000400000000000000" pitchFamily="2" charset="-78"/>
              </a:rPr>
              <a:t>EI </a:t>
            </a:r>
            <a:r>
              <a:rPr lang="fa-IR" sz="2400" dirty="0">
                <a:cs typeface="B Nazanin" panose="00000400000000000000" pitchFamily="2" charset="-78"/>
              </a:rPr>
              <a:t>شامل موارد زیر </a:t>
            </a:r>
            <a:r>
              <a:rPr lang="fa-IR" sz="2400" dirty="0" smtClean="0">
                <a:cs typeface="B Nazanin" panose="00000400000000000000" pitchFamily="2" charset="-78"/>
              </a:rPr>
              <a:t>است:</a:t>
            </a:r>
          </a:p>
          <a:p>
            <a:pPr algn="just" rtl="1"/>
            <a:endParaRPr lang="fa-IR" sz="2400" dirty="0" smtClean="0">
              <a:cs typeface="B Nazanin" panose="00000400000000000000" pitchFamily="2" charset="-78"/>
            </a:endParaRPr>
          </a:p>
          <a:p>
            <a:pPr algn="just" rtl="1"/>
            <a:r>
              <a:rPr lang="fa-IR" dirty="0" smtClean="0">
                <a:cs typeface="B Titr" panose="00000700000000000000" pitchFamily="2" charset="-78"/>
              </a:rPr>
              <a:t>خودآگاهی</a:t>
            </a:r>
            <a:r>
              <a:rPr lang="fa-IR" dirty="0">
                <a:cs typeface="B Titr" panose="00000700000000000000" pitchFamily="2" charset="-78"/>
              </a:rPr>
              <a:t>:</a:t>
            </a:r>
            <a:endParaRPr lang="fa-IR" sz="2400" dirty="0">
              <a:cs typeface="B Nazanin" panose="00000400000000000000" pitchFamily="2" charset="-78"/>
            </a:endParaRPr>
          </a:p>
          <a:p>
            <a:pPr algn="just" rtl="1"/>
            <a:r>
              <a:rPr lang="fa-IR" sz="2400" dirty="0" smtClean="0">
                <a:cs typeface="B Nazanin" panose="00000400000000000000" pitchFamily="2" charset="-78"/>
              </a:rPr>
              <a:t>ارزیابی </a:t>
            </a:r>
            <a:r>
              <a:rPr lang="fa-IR" sz="2400" dirty="0">
                <a:cs typeface="B Nazanin" panose="00000400000000000000" pitchFamily="2" charset="-78"/>
              </a:rPr>
              <a:t>دقیق احساسات شخص که به فرد کمک می کند نقاط قوت و نقاط ضعفش را بشناسد و در نتیجه احساس ارزشمند بودن ایجاد شود.</a:t>
            </a:r>
          </a:p>
          <a:p>
            <a:pPr algn="just" rtl="1"/>
            <a:r>
              <a:rPr lang="fa-IR" dirty="0">
                <a:cs typeface="B Titr" panose="00000700000000000000" pitchFamily="2" charset="-78"/>
              </a:rPr>
              <a:t>خودمدیریتی:</a:t>
            </a:r>
          </a:p>
          <a:p>
            <a:pPr algn="just" rtl="1"/>
            <a:r>
              <a:rPr lang="fa-IR" sz="2400" dirty="0" smtClean="0">
                <a:cs typeface="B Nazanin" panose="00000400000000000000" pitchFamily="2" charset="-78"/>
              </a:rPr>
              <a:t>به </a:t>
            </a:r>
            <a:r>
              <a:rPr lang="fa-IR" sz="2400" dirty="0">
                <a:cs typeface="B Nazanin" panose="00000400000000000000" pitchFamily="2" charset="-78"/>
              </a:rPr>
              <a:t>معنای کنترل انگیزه‌ها است. این مورد، عنصر انعطاف پذیری را برای سازگاری با شرایط متغیر به ما می دهد و انگیزه درونی را برای انجام و دستیابی به استانداردهای تعالی نشان می‌دهد. باعث تفکر مثبت شده و توانایی خلاقانه ایجاد می‌کند.</a:t>
            </a:r>
            <a:endParaRPr lang="en-US" sz="2400" dirty="0">
              <a:cs typeface="B Nazanin" panose="00000400000000000000" pitchFamily="2" charset="-78"/>
            </a:endParaRPr>
          </a:p>
          <a:p>
            <a:pPr algn="just" rtl="1"/>
            <a:endParaRPr lang="fa-IR" sz="24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3/23</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 چکیده و مقدمه</a:t>
            </a:r>
            <a:endParaRPr lang="en-US" dirty="0">
              <a:solidFill>
                <a:schemeClr val="bg1"/>
              </a:solidFill>
            </a:endParaRPr>
          </a:p>
        </p:txBody>
      </p:sp>
      <p:sp>
        <p:nvSpPr>
          <p:cNvPr id="18" name="Rounded Rectangle 17"/>
          <p:cNvSpPr/>
          <p:nvPr/>
        </p:nvSpPr>
        <p:spPr>
          <a:xfrm>
            <a:off x="1906827" y="64312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529864" y="64312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7110984" y="644037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1611654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518</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2</cp:revision>
  <dcterms:created xsi:type="dcterms:W3CDTF">2013-09-24T05:01:40Z</dcterms:created>
  <dcterms:modified xsi:type="dcterms:W3CDTF">2021-05-06T09:40:31Z</dcterms:modified>
</cp:coreProperties>
</file>