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8" r:id="rId4"/>
    <p:sldId id="31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p:scale>
          <a:sx n="66" d="100"/>
          <a:sy n="66" d="100"/>
        </p:scale>
        <p:origin x="1014" y="28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5/8/2021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5/8/2021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5/8/2021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a:cs typeface="B Titr" panose="00000700000000000000" pitchFamily="2" charset="-78"/>
              </a:rPr>
              <a:t>بررسی و تحلیل پروژه های بلاک‌چین در مدیریت زنجیره تامین</a:t>
            </a:r>
            <a:endParaRPr lang="en-US" sz="2800" dirty="0">
              <a:cs typeface="B Titr" panose="000007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استاد: </a:t>
            </a: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2" name="Rectangle 1"/>
          <p:cNvSpPr/>
          <p:nvPr/>
        </p:nvSpPr>
        <p:spPr>
          <a:xfrm>
            <a:off x="119550" y="56058"/>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99202" y="64134"/>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6978" y="141985"/>
            <a:ext cx="8652346" cy="5308186"/>
          </a:xfrm>
          <a:prstGeom prst="rect">
            <a:avLst/>
          </a:prstGeom>
          <a:noFill/>
        </p:spPr>
        <p:txBody>
          <a:bodyPr wrap="square" rtlCol="0">
            <a:noAutofit/>
          </a:bodyPr>
          <a:lstStyle/>
          <a:p>
            <a:pPr algn="ctr" rtl="1"/>
            <a:r>
              <a:rPr lang="fa-IR" sz="2800" dirty="0" smtClean="0">
                <a:cs typeface="B Titr" panose="00000700000000000000" pitchFamily="2" charset="-78"/>
              </a:rPr>
              <a:t>فصل </a:t>
            </a:r>
            <a:r>
              <a:rPr lang="fa-IR" sz="2800" dirty="0">
                <a:cs typeface="B Titr" panose="00000700000000000000" pitchFamily="2" charset="-78"/>
              </a:rPr>
              <a:t>اول </a:t>
            </a:r>
          </a:p>
          <a:p>
            <a:pPr algn="just" rtl="1"/>
            <a:endParaRPr lang="fa-IR" sz="2800" dirty="0">
              <a:cs typeface="B Titr" panose="00000700000000000000" pitchFamily="2" charset="-78"/>
            </a:endParaRPr>
          </a:p>
          <a:p>
            <a:pPr algn="just" rtl="1"/>
            <a:r>
              <a:rPr lang="fa-IR" sz="2800" dirty="0">
                <a:cs typeface="B Titr" panose="00000700000000000000" pitchFamily="2" charset="-78"/>
              </a:rPr>
              <a:t>چکیده</a:t>
            </a:r>
            <a:r>
              <a:rPr lang="fa-IR" sz="2800" dirty="0" smtClean="0">
                <a:cs typeface="B Titr" panose="00000700000000000000" pitchFamily="2" charset="-78"/>
              </a:rPr>
              <a:t>:</a:t>
            </a:r>
            <a:endParaRPr lang="fa-IR" sz="2800" dirty="0">
              <a:cs typeface="B Titr" panose="00000700000000000000" pitchFamily="2" charset="-78"/>
            </a:endParaRPr>
          </a:p>
          <a:p>
            <a:pPr algn="just" rtl="1"/>
            <a:r>
              <a:rPr lang="fa-IR" sz="2400" dirty="0">
                <a:cs typeface="B Nazanin" panose="00000400000000000000" pitchFamily="2" charset="-78"/>
              </a:rPr>
              <a:t>زنجیره های تامین به طور فزاینده ای پیچیده شده اند که این امر تضمین شفافیت در کل زنجیره تامین را دشوار می سازد</a:t>
            </a:r>
            <a:r>
              <a:rPr lang="fa-IR" sz="2400" dirty="0" smtClean="0">
                <a:cs typeface="B Nazanin" panose="00000400000000000000" pitchFamily="2" charset="-78"/>
              </a:rPr>
              <a:t>.</a:t>
            </a:r>
            <a:endParaRPr lang="fa-IR" sz="2400" dirty="0">
              <a:cs typeface="B Nazanin" panose="00000400000000000000" pitchFamily="2" charset="-78"/>
            </a:endParaRPr>
          </a:p>
          <a:p>
            <a:pPr algn="just" rtl="1"/>
            <a:r>
              <a:rPr lang="fa-IR" sz="2400" dirty="0">
                <a:cs typeface="B Nazanin" panose="00000400000000000000" pitchFamily="2" charset="-78"/>
              </a:rPr>
              <a:t> ویژگی های تغییرناپذیر، غیرمتمرکز و امن فناوری بلاک‌چین را برای افزایش شفافیت، امنیت، اصالت و قابلیت حسابرسی دارایی ها در زنجیره های تامین اتخاذ می </a:t>
            </a:r>
            <a:r>
              <a:rPr lang="fa-IR" sz="2400" dirty="0" smtClean="0">
                <a:cs typeface="B Nazanin" panose="00000400000000000000" pitchFamily="2" charset="-78"/>
              </a:rPr>
              <a:t>نمایند</a:t>
            </a:r>
            <a:r>
              <a:rPr lang="en-US" sz="2400" dirty="0" smtClean="0">
                <a:cs typeface="B Nazanin" panose="00000400000000000000" pitchFamily="2" charset="-78"/>
              </a:rPr>
              <a:t>.</a:t>
            </a:r>
          </a:p>
          <a:p>
            <a:pPr algn="just" rtl="1"/>
            <a:endParaRPr lang="en-US" sz="2400" dirty="0" smtClean="0">
              <a:cs typeface="B Nazanin" panose="00000400000000000000" pitchFamily="2" charset="-78"/>
            </a:endParaRPr>
          </a:p>
          <a:p>
            <a:pPr algn="just" rtl="1"/>
            <a:r>
              <a:rPr lang="fa-IR" sz="2400" dirty="0">
                <a:cs typeface="B Nazanin" panose="00000400000000000000" pitchFamily="2" charset="-78"/>
              </a:rPr>
              <a:t>اکثر مقالات اخیر با زنجیره های تامین و محصولات ساده سر و کار دارند. رویکردهای معدودی با بخش های پیچیده ای سر و کار دارند که تنها نواحی تابعه زنجیره های تامین را ترسیم می نمایند. در حال حاضر، هیچ نمونه ای وجود ندارد که هدف آن افزایش شفافیت زنجیره های تامین تولید پیچیده باشد که نگاشت فرآیندهای مونتاژ پیچیده، قابلیت حسابرسی کارآمد همه دارایی ها، و پباده سازی اصلاحات پویا را ممکن می سازد.</a:t>
            </a:r>
            <a:endParaRPr lang="en-US" sz="2400" dirty="0">
              <a:cs typeface="B Nazanin" panose="00000400000000000000" pitchFamily="2" charset="-78"/>
            </a:endParaRPr>
          </a:p>
          <a:p>
            <a:pPr algn="just" rtl="1"/>
            <a:endParaRPr lang="fa-IR" sz="24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1/25</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چکیده، مقدمه و روش شناسی</a:t>
            </a:r>
            <a:endParaRPr lang="en-US" dirty="0">
              <a:solidFill>
                <a:schemeClr val="bg1"/>
              </a:solidFill>
            </a:endParaRPr>
          </a:p>
        </p:txBody>
      </p:sp>
      <p:sp>
        <p:nvSpPr>
          <p:cNvPr id="18" name="Rounded Rectangle 17"/>
          <p:cNvSpPr/>
          <p:nvPr/>
        </p:nvSpPr>
        <p:spPr>
          <a:xfrm>
            <a:off x="1995528" y="644558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9" name="Rounded Rectangle 18"/>
          <p:cNvSpPr/>
          <p:nvPr/>
        </p:nvSpPr>
        <p:spPr>
          <a:xfrm>
            <a:off x="4618565" y="644558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2" name="Rounded Rectangle 21"/>
          <p:cNvSpPr/>
          <p:nvPr/>
        </p:nvSpPr>
        <p:spPr>
          <a:xfrm>
            <a:off x="7199685" y="645468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just" rtl="1"/>
            <a:endParaRPr lang="fa-IR" sz="2400" dirty="0">
              <a:cs typeface="B Nazanin" panose="00000400000000000000" pitchFamily="2" charset="-78"/>
            </a:endParaRPr>
          </a:p>
          <a:p>
            <a:pPr algn="just" rtl="1"/>
            <a:endParaRPr lang="fa-IR" sz="2400" dirty="0">
              <a:cs typeface="B Nazanin" panose="00000400000000000000" pitchFamily="2" charset="-78"/>
            </a:endParaRPr>
          </a:p>
          <a:p>
            <a:pPr algn="just" rtl="1"/>
            <a:r>
              <a:rPr lang="fa-IR" sz="2400" dirty="0">
                <a:cs typeface="B Nazanin" panose="00000400000000000000" pitchFamily="2" charset="-78"/>
              </a:rPr>
              <a:t>کلیدواژگان: </a:t>
            </a:r>
          </a:p>
          <a:p>
            <a:pPr algn="just" rtl="1"/>
            <a:r>
              <a:rPr lang="fa-IR" sz="2400" dirty="0">
                <a:cs typeface="B Nazanin" panose="00000400000000000000" pitchFamily="2" charset="-78"/>
              </a:rPr>
              <a:t>بلاک‌چین، مدیریت زنجیره تامین، شفافیت، زنجیره های تامین پیچیده، بررسی سیستماتیک یا نظام مند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2/25</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8" name="Rounded Rectangle 17"/>
          <p:cNvSpPr/>
          <p:nvPr/>
        </p:nvSpPr>
        <p:spPr>
          <a:xfrm>
            <a:off x="1995528" y="644558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9" name="Rounded Rectangle 18"/>
          <p:cNvSpPr/>
          <p:nvPr/>
        </p:nvSpPr>
        <p:spPr>
          <a:xfrm>
            <a:off x="4618565" y="644558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2" name="Rounded Rectangle 21"/>
          <p:cNvSpPr/>
          <p:nvPr/>
        </p:nvSpPr>
        <p:spPr>
          <a:xfrm>
            <a:off x="7199685" y="645468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23" name="TextBox 22"/>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چکیده، مقدمه و روش شناسی</a:t>
            </a:r>
            <a:endParaRPr lang="en-US" dirty="0">
              <a:solidFill>
                <a:schemeClr val="bg1"/>
              </a:solidFill>
            </a:endParaRPr>
          </a:p>
        </p:txBody>
      </p:sp>
    </p:spTree>
    <p:extLst>
      <p:ext uri="{BB962C8B-B14F-4D97-AF65-F5344CB8AC3E}">
        <p14:creationId xmlns:p14="http://schemas.microsoft.com/office/powerpoint/2010/main" val="36621295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marL="457200" indent="-457200" algn="r" rtl="1">
              <a:buAutoNum type="arabicPeriod"/>
            </a:pPr>
            <a:r>
              <a:rPr lang="fa-IR" sz="2400" dirty="0">
                <a:cs typeface="B Nazanin" panose="00000400000000000000" pitchFamily="2" charset="-78"/>
              </a:rPr>
              <a:t>مقدمه :</a:t>
            </a:r>
          </a:p>
          <a:p>
            <a:pPr algn="r" rtl="1"/>
            <a:endParaRPr lang="fa-IR" sz="2400" dirty="0">
              <a:cs typeface="B Nazanin" panose="00000400000000000000" pitchFamily="2" charset="-78"/>
            </a:endParaRPr>
          </a:p>
          <a:p>
            <a:pPr algn="r" rtl="1"/>
            <a:r>
              <a:rPr lang="fa-IR" sz="2400" dirty="0">
                <a:cs typeface="B Nazanin" panose="00000400000000000000" pitchFamily="2" charset="-78"/>
              </a:rPr>
              <a:t>شرکت ها باید با منافع رو به رشد مشتریان، دولت ها، و سازمان های غیردولتی در داشتن شفافیت بیشتر برند، سازندگان و تولید کنندگان در سراسر زنجیره تامین رو به رو شوند</a:t>
            </a:r>
          </a:p>
          <a:p>
            <a:pPr algn="r" rtl="1"/>
            <a:endParaRPr lang="fa-IR" sz="2400" dirty="0">
              <a:cs typeface="B Nazanin" panose="00000400000000000000" pitchFamily="2" charset="-78"/>
            </a:endParaRPr>
          </a:p>
          <a:p>
            <a:pPr algn="r" rtl="1"/>
            <a:r>
              <a:rPr lang="fa-IR" sz="2400" dirty="0">
                <a:cs typeface="B Nazanin" panose="00000400000000000000" pitchFamily="2" charset="-78"/>
              </a:rPr>
              <a:t>جعل بخش های الکترونیکی، ریسک های بالقوه ای مانند ایمنی و از دست دادن سود شرکت ها موجب شده و شهرت تولیدکنندگان و توزیع کنندگان را بدنام می </a:t>
            </a:r>
            <a:r>
              <a:rPr lang="fa-IR" sz="2400" dirty="0" smtClean="0">
                <a:cs typeface="B Nazanin" panose="00000400000000000000" pitchFamily="2" charset="-78"/>
              </a:rPr>
              <a:t>نماید</a:t>
            </a:r>
            <a:r>
              <a:rPr lang="en-US" sz="2400" dirty="0" smtClean="0">
                <a:cs typeface="B Nazanin" panose="00000400000000000000" pitchFamily="2" charset="-78"/>
              </a:rPr>
              <a:t>.</a:t>
            </a:r>
          </a:p>
          <a:p>
            <a:pPr algn="r" rtl="1"/>
            <a:endParaRPr lang="en-US" sz="2400" dirty="0" smtClean="0">
              <a:cs typeface="B Nazanin" panose="00000400000000000000" pitchFamily="2" charset="-78"/>
            </a:endParaRPr>
          </a:p>
          <a:p>
            <a:pPr algn="r" rtl="1"/>
            <a:r>
              <a:rPr lang="fa-IR" sz="2400" dirty="0" smtClean="0">
                <a:cs typeface="B Nazanin" panose="00000400000000000000" pitchFamily="2" charset="-78"/>
              </a:rPr>
              <a:t>ایجاد پایگاه داده های عمومی کاملاً نظارت شده برای تبادل اطلاعات درباره هویت تامین کنندگان و سوابق تبعیت از قوانین در نهایت مسائل شفافیت و پایداری زنجیره های تامین جهانی را حل می کند. برای غلبه بر این چالش های شفافیت در زنجیره های تامین، تحقیقات اخیر و پروژه های صنعتی به بررسی استفاده از فناوری بلاک‌چین در این حوزه خاص پرداختند </a:t>
            </a:r>
          </a:p>
          <a:p>
            <a:pPr algn="r" rtl="1"/>
            <a:endParaRPr lang="fa-IR" sz="24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3/25</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8" name="Rounded Rectangle 17"/>
          <p:cNvSpPr/>
          <p:nvPr/>
        </p:nvSpPr>
        <p:spPr>
          <a:xfrm>
            <a:off x="1995528" y="644558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19" name="Rounded Rectangle 18"/>
          <p:cNvSpPr/>
          <p:nvPr/>
        </p:nvSpPr>
        <p:spPr>
          <a:xfrm>
            <a:off x="4618565" y="6445588"/>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solidFill>
                <a:schemeClr val="dk1"/>
              </a:solidFill>
            </a:endParaRPr>
          </a:p>
        </p:txBody>
      </p:sp>
      <p:sp>
        <p:nvSpPr>
          <p:cNvPr id="22" name="Rounded Rectangle 21"/>
          <p:cNvSpPr/>
          <p:nvPr/>
        </p:nvSpPr>
        <p:spPr>
          <a:xfrm>
            <a:off x="7199685" y="6454686"/>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23" name="TextBox 22"/>
          <p:cNvSpPr txBox="1"/>
          <p:nvPr/>
        </p:nvSpPr>
        <p:spPr>
          <a:xfrm>
            <a:off x="475894" y="5999942"/>
            <a:ext cx="6915506" cy="369332"/>
          </a:xfrm>
          <a:prstGeom prst="rect">
            <a:avLst/>
          </a:prstGeom>
          <a:noFill/>
        </p:spPr>
        <p:txBody>
          <a:bodyPr wrap="square" rtlCol="0">
            <a:spAutoFit/>
          </a:bodyPr>
          <a:lstStyle/>
          <a:p>
            <a:pPr algn="r"/>
            <a:r>
              <a:rPr lang="fa-IR" dirty="0" smtClean="0">
                <a:solidFill>
                  <a:schemeClr val="bg1"/>
                </a:solidFill>
              </a:rPr>
              <a:t>چکیده، مقدمه و روش شناسی</a:t>
            </a:r>
            <a:endParaRPr lang="en-US" dirty="0">
              <a:solidFill>
                <a:schemeClr val="bg1"/>
              </a:solidFill>
            </a:endParaRPr>
          </a:p>
        </p:txBody>
      </p:sp>
    </p:spTree>
    <p:extLst>
      <p:ext uri="{BB962C8B-B14F-4D97-AF65-F5344CB8AC3E}">
        <p14:creationId xmlns:p14="http://schemas.microsoft.com/office/powerpoint/2010/main" val="234493169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340</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B Titr</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ارائه PowerPoint</dc:title>
  <dc:creator/>
  <dc:description>madsg.com</dc:description>
  <cp:lastModifiedBy/>
  <cp:revision>4</cp:revision>
  <dcterms:created xsi:type="dcterms:W3CDTF">2013-09-24T05:01:40Z</dcterms:created>
  <dcterms:modified xsi:type="dcterms:W3CDTF">2021-05-08T07:54:09Z</dcterms:modified>
</cp:coreProperties>
</file>