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66" d="100"/>
          <a:sy n="66" d="100"/>
        </p:scale>
        <p:origin x="1014" y="2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Titr" panose="00000700000000000000" pitchFamily="2" charset="-78"/>
              </a:rPr>
              <a:t>تشخیص حالت عاطفی چهره و افسردگی در دختران نوجوان: ارتباط با ویژگی های بالینی</a:t>
            </a:r>
            <a:endParaRPr lang="en-US" sz="28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dirty="0" smtClean="0"/>
          </a:p>
          <a:p>
            <a:pPr algn="just" rtl="1"/>
            <a:r>
              <a:rPr lang="fa-IR" sz="2800" dirty="0" smtClean="0">
                <a:cs typeface="B Titr" panose="00000700000000000000" pitchFamily="2" charset="-78"/>
              </a:rPr>
              <a:t>چکیده</a:t>
            </a:r>
            <a:r>
              <a:rPr lang="fa-IR" sz="2800" dirty="0">
                <a:cs typeface="B Titr" panose="00000700000000000000" pitchFamily="2" charset="-78"/>
              </a:rPr>
              <a:t>:</a:t>
            </a:r>
            <a:endParaRPr lang="en-US" sz="2800" dirty="0">
              <a:cs typeface="B Titr" panose="00000700000000000000" pitchFamily="2" charset="-78"/>
            </a:endParaRPr>
          </a:p>
          <a:p>
            <a:pPr algn="just" rtl="1"/>
            <a:endParaRPr lang="fa-IR" dirty="0" smtClean="0"/>
          </a:p>
          <a:p>
            <a:pPr algn="just" rtl="1"/>
            <a:r>
              <a:rPr lang="fa-IR" sz="2400" dirty="0">
                <a:cs typeface="B Nazanin" panose="00000400000000000000" pitchFamily="2" charset="-78"/>
              </a:rPr>
              <a:t>مطالعات بر روی دختران مبتلا و غیر مبتلا به افسردگی بررسی کرده.ارتباط بین ویژگیهای بالینی مربوط به افسردگی و </a:t>
            </a:r>
            <a:r>
              <a:rPr lang="en-US" sz="2400" dirty="0" smtClean="0">
                <a:cs typeface="B Nazanin" panose="00000400000000000000" pitchFamily="2" charset="-78"/>
              </a:rPr>
              <a:t> EFER</a:t>
            </a:r>
            <a:r>
              <a:rPr lang="fa-IR" sz="2400" dirty="0" smtClean="0">
                <a:cs typeface="B Nazanin" panose="00000400000000000000" pitchFamily="2" charset="-78"/>
              </a:rPr>
              <a:t>را </a:t>
            </a:r>
            <a:r>
              <a:rPr lang="fa-IR" sz="2400" dirty="0">
                <a:cs typeface="B Nazanin" panose="00000400000000000000" pitchFamily="2" charset="-78"/>
              </a:rPr>
              <a:t>مورد بررسی قرار داده است. ۵۰ نفر از دختران دارای معیار افسردگی و ۵۵ دختر فاقد تشخیص روانشناسی کارهای </a:t>
            </a:r>
            <a:r>
              <a:rPr lang="en-US" sz="2400" dirty="0">
                <a:cs typeface="B Nazanin" panose="00000400000000000000" pitchFamily="2" charset="-78"/>
              </a:rPr>
              <a:t>EFER </a:t>
            </a:r>
            <a:r>
              <a:rPr lang="fa-IR" sz="2400" dirty="0">
                <a:cs typeface="B Nazanin" panose="00000400000000000000" pitchFamily="2" charset="-78"/>
              </a:rPr>
              <a:t>را انجام دادند.</a:t>
            </a:r>
          </a:p>
          <a:p>
            <a:pPr algn="just" rtl="1"/>
            <a:r>
              <a:rPr lang="fa-IR" sz="2400" dirty="0">
                <a:cs typeface="B Nazanin" panose="00000400000000000000" pitchFamily="2" charset="-78"/>
              </a:rPr>
              <a:t>زمان واکنش و دقت برای تشخیص ابراز احساسات در شدت زیاد و کم، و حساسیت در تشخیص شادی، غم، عصبانیت و ترس مورد ارزیابی قرار گرفت.نوجوانان مبتلا به افسردگی نسبت به نوجوانان گروه مقایسه از سرعت عمل نسبتا بیشتری در تشخیص ناراحتی برخوردار بودند.آگاهی از تغییرات اجتماعی-شناختی مرتبط با افسردگی می تواند به پیشرفت بهتر و انجام مداخلات مناسب کمک کند.</a:t>
            </a:r>
          </a:p>
          <a:p>
            <a:pPr algn="just" rtl="1"/>
            <a:r>
              <a:rPr lang="fa-IR" sz="2400" dirty="0">
                <a:cs typeface="B Nazanin" panose="00000400000000000000" pitchFamily="2" charset="-78"/>
              </a:rPr>
              <a:t>کلید واژه ها: افسردگی، بلوغ، تشخیص احساسات، حالات چهر</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r>
              <a:rPr lang="fa-IR" sz="2400" dirty="0" smtClean="0">
                <a:cs typeface="B Titr" panose="00000700000000000000" pitchFamily="2" charset="-78"/>
              </a:rPr>
              <a:t>فصل اول</a:t>
            </a:r>
            <a:endParaRPr lang="fa-IR" sz="2400" dirty="0">
              <a:cs typeface="B Titr" panose="00000700000000000000" pitchFamily="2" charset="-78"/>
            </a:endParaRPr>
          </a:p>
          <a:p>
            <a:pPr marL="457200" indent="-457200" algn="r" rtl="1">
              <a:buAutoNum type="arabicPeriod"/>
            </a:pPr>
            <a:r>
              <a:rPr lang="fa-IR" sz="2400" dirty="0" smtClean="0">
                <a:cs typeface="B Titr" panose="00000700000000000000" pitchFamily="2" charset="-78"/>
              </a:rPr>
              <a:t>مقدمه :</a:t>
            </a:r>
          </a:p>
          <a:p>
            <a:pPr algn="r" rtl="1"/>
            <a:r>
              <a:rPr lang="fa-IR" sz="2400" dirty="0" smtClean="0">
                <a:cs typeface="B Nazanin" panose="00000400000000000000" pitchFamily="2" charset="-78"/>
              </a:rPr>
              <a:t>افسردگی </a:t>
            </a:r>
            <a:r>
              <a:rPr lang="fa-IR" sz="2400" dirty="0">
                <a:cs typeface="B Nazanin" panose="00000400000000000000" pitchFamily="2" charset="-78"/>
              </a:rPr>
              <a:t>یکی از دلایل اصلی ناتوانی است (</a:t>
            </a:r>
            <a:r>
              <a:rPr lang="en-US" sz="2400" dirty="0">
                <a:cs typeface="B Nazanin" panose="00000400000000000000" pitchFamily="2" charset="-78"/>
              </a:rPr>
              <a:t>Ferrari </a:t>
            </a:r>
            <a:r>
              <a:rPr lang="fa-IR" sz="2400" dirty="0">
                <a:cs typeface="B Nazanin" panose="00000400000000000000" pitchFamily="2" charset="-78"/>
              </a:rPr>
              <a:t>و همکاران ، 2013). </a:t>
            </a:r>
          </a:p>
          <a:p>
            <a:pPr algn="r" rtl="1"/>
            <a:r>
              <a:rPr lang="fa-IR" sz="2400" dirty="0">
                <a:cs typeface="B Nazanin" panose="00000400000000000000" pitchFamily="2" charset="-78"/>
              </a:rPr>
              <a:t>خطر ابتلا به افسردگی به طور قابل توجهی با بلوغ افزایش می یابد (انجمن روانپزشکی آمریکا ، 2013). پس از بلوغ، افسردگی در میان زنان در مقایسه با مردان شیوع بیشتری دارد (</a:t>
            </a:r>
            <a:r>
              <a:rPr lang="en-US" sz="2400" dirty="0" err="1">
                <a:cs typeface="B Nazanin" panose="00000400000000000000" pitchFamily="2" charset="-78"/>
              </a:rPr>
              <a:t>Kuehner</a:t>
            </a:r>
            <a:r>
              <a:rPr lang="en-US" sz="2400" dirty="0">
                <a:cs typeface="B Nazanin" panose="00000400000000000000" pitchFamily="2" charset="-78"/>
              </a:rPr>
              <a:t> ، 2017 ؛ </a:t>
            </a:r>
            <a:r>
              <a:rPr lang="en-US" sz="2400" dirty="0" err="1">
                <a:cs typeface="B Nazanin" panose="00000400000000000000" pitchFamily="2" charset="-78"/>
              </a:rPr>
              <a:t>Thapar</a:t>
            </a:r>
            <a:r>
              <a:rPr lang="en-US" sz="2400" dirty="0">
                <a:cs typeface="B Nazanin" panose="00000400000000000000" pitchFamily="2" charset="-78"/>
              </a:rPr>
              <a:t> </a:t>
            </a:r>
            <a:r>
              <a:rPr lang="fa-IR" sz="2400" dirty="0">
                <a:cs typeface="B Nazanin" panose="00000400000000000000" pitchFamily="2" charset="-78"/>
              </a:rPr>
              <a:t>و همکاران ، 2013).</a:t>
            </a:r>
          </a:p>
          <a:p>
            <a:pPr algn="r" rtl="1"/>
            <a:r>
              <a:rPr lang="fa-IR" sz="2400" dirty="0">
                <a:cs typeface="B Nazanin" panose="00000400000000000000" pitchFamily="2" charset="-78"/>
              </a:rPr>
              <a:t>عملکرد بین فردی به توانایی درک صحیح نشانه های اجتماعی بستگی دارد که برای پیش بینی رفتار دیگران و تنظیم رفتار خود بر این اساس مهم هستند (</a:t>
            </a:r>
            <a:r>
              <a:rPr lang="en-US" sz="2400" dirty="0">
                <a:cs typeface="B Nazanin" panose="00000400000000000000" pitchFamily="2" charset="-78"/>
              </a:rPr>
              <a:t>Brothers، 1990). </a:t>
            </a:r>
          </a:p>
          <a:p>
            <a:pPr algn="r" rtl="1"/>
            <a:r>
              <a:rPr lang="fa-IR" sz="2400" dirty="0">
                <a:cs typeface="B Nazanin" panose="00000400000000000000" pitchFamily="2" charset="-78"/>
              </a:rPr>
              <a:t>متاآنالیزها نشان داده اند که بزرگسالان مبتلا به افسردگی، در شناسایی و تمایز احساسات خود دچار مشکل هستند (</a:t>
            </a:r>
            <a:r>
              <a:rPr lang="en-US" sz="2400" dirty="0" err="1">
                <a:cs typeface="B Nazanin" panose="00000400000000000000" pitchFamily="2" charset="-78"/>
              </a:rPr>
              <a:t>Dalili</a:t>
            </a:r>
            <a:r>
              <a:rPr lang="en-US" sz="2400" dirty="0">
                <a:cs typeface="B Nazanin" panose="00000400000000000000" pitchFamily="2" charset="-78"/>
              </a:rPr>
              <a:t> </a:t>
            </a:r>
            <a:r>
              <a:rPr lang="fa-IR" sz="2400" dirty="0">
                <a:cs typeface="B Nazanin" panose="00000400000000000000" pitchFamily="2" charset="-78"/>
              </a:rPr>
              <a:t>و همکاران، 2014؛ </a:t>
            </a:r>
            <a:r>
              <a:rPr lang="en-US" sz="2400" dirty="0">
                <a:cs typeface="B Nazanin" panose="00000400000000000000" pitchFamily="2" charset="-78"/>
              </a:rPr>
              <a:t>Kohler </a:t>
            </a:r>
            <a:r>
              <a:rPr lang="fa-IR" sz="2400" dirty="0">
                <a:cs typeface="B Nazanin" panose="00000400000000000000" pitchFamily="2" charset="-78"/>
              </a:rPr>
              <a:t>و همکاران، 2011).دختران در هر سنی معمولاً توانایی تشخیص احساسات بهتری نسبت به پسران دارند و این امر به عنوان به دقت بهتر </a:t>
            </a:r>
            <a:r>
              <a:rPr lang="en-US" sz="2400" dirty="0">
                <a:cs typeface="B Nazanin" panose="00000400000000000000" pitchFamily="2" charset="-78"/>
              </a:rPr>
              <a:t>EFER</a:t>
            </a:r>
            <a:r>
              <a:rPr lang="fa-IR" sz="2400" dirty="0">
                <a:cs typeface="B Nazanin" panose="00000400000000000000" pitchFamily="2" charset="-78"/>
              </a:rPr>
              <a:t>تعبیر می شود (</a:t>
            </a:r>
            <a:r>
              <a:rPr lang="en-US" sz="2400" dirty="0">
                <a:cs typeface="B Nazanin" panose="00000400000000000000" pitchFamily="2" charset="-78"/>
              </a:rPr>
              <a:t>Lawrence </a:t>
            </a:r>
            <a:r>
              <a:rPr lang="fa-IR" sz="2400" dirty="0">
                <a:cs typeface="B Nazanin" panose="00000400000000000000" pitchFamily="2" charset="-78"/>
              </a:rPr>
              <a:t>و همکاران، 2015؛ </a:t>
            </a:r>
            <a:r>
              <a:rPr lang="en-US" sz="2400" dirty="0">
                <a:cs typeface="B Nazanin" panose="00000400000000000000" pitchFamily="2" charset="-78"/>
              </a:rPr>
              <a:t>McClure، 2000)</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400" dirty="0">
                <a:cs typeface="B Nazanin" panose="00000400000000000000" pitchFamily="2" charset="-78"/>
              </a:rPr>
              <a:t>اشتراک هیات مدیره به وضعیتی اطلاق می گردد که در آن مدیران یک شرکت همزمان دارای مناصب مدیریتی متعددی در شرکت های دیگر بوده که به ایجاد روابط بین شرکتی خاصی منجر می گردد (میزراچی، ۱۹۹۶).</a:t>
            </a:r>
          </a:p>
          <a:p>
            <a:pPr algn="just" rtl="1"/>
            <a:r>
              <a:rPr lang="fa-IR" sz="2400" dirty="0">
                <a:cs typeface="B Nazanin" panose="00000400000000000000" pitchFamily="2" charset="-78"/>
              </a:rPr>
              <a:t>اشتراک هیات مدیره تسهیل کننده توانایی شرکت در هماهنگی مناسب با سایر شرکت های مرتبط استراتژیک بوده که در نهایت منجر به کاهش عدم قطعیت مدیریتی و بهبود عملکرد شرکت می گردد (میزراچی، ۱۹۹۶؛ دیووس و همکاران، ۲۰۰۹).</a:t>
            </a:r>
          </a:p>
          <a:p>
            <a:pPr algn="just" rtl="1"/>
            <a:r>
              <a:rPr lang="fa-IR" sz="2400" dirty="0">
                <a:cs typeface="B Nazanin" panose="00000400000000000000" pitchFamily="2" charset="-78"/>
              </a:rPr>
              <a:t> با توجه به اینکه اشتراک هیات مدیره منجر به تحمیل بار اضافی بر مدیران می گردد، چنین مدیرانی تعهد مجدانه ای برای تقبل نقش تامین منابع ضروری برای یک شرکت خاص نداشته که منجر تاثیرگذاری غیرمعنی دار و یا حتی منفی بر عملکرد شرکت اصلی می گردد (دیووس و همکاران، 2009؛ فریس، جاگاناتان و آدام، 2003).</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486</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2021-04-22T06:13:19Z</dcterms:modified>
</cp:coreProperties>
</file>