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0" r:id="rId5"/>
    <p:sldId id="301" r:id="rId6"/>
    <p:sldId id="30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76" d="100"/>
          <a:sy n="76" d="100"/>
        </p:scale>
        <p:origin x="744"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4/20/2021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4/20/2021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iranarze.i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3200" b="1" dirty="0">
                <a:latin typeface="Times New Roman"/>
                <a:ea typeface="Calibri" panose="020F0502020204030204" pitchFamily="34" charset="0"/>
                <a:cs typeface="B Titr" panose="00000700000000000000" pitchFamily="2" charset="-78"/>
              </a:rPr>
              <a:t>نقش مرکز داده های سبز در مدل توسعه منابع </a:t>
            </a:r>
            <a:r>
              <a:rPr lang="fa-IR" sz="3200" b="1" dirty="0" smtClean="0">
                <a:latin typeface="Times New Roman"/>
                <a:ea typeface="Calibri" panose="020F0502020204030204" pitchFamily="34" charset="0"/>
                <a:cs typeface="B Titr" panose="00000700000000000000" pitchFamily="2" charset="-78"/>
              </a:rPr>
              <a:t>انسانی</a:t>
            </a:r>
            <a:endParaRPr lang="fa-IR" sz="3200" b="1" dirty="0">
              <a:latin typeface="Times New Roman"/>
              <a:ea typeface="Calibri" panose="020F0502020204030204" pitchFamily="34" charset="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فهرست</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35193" y="360599"/>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482298"/>
            <a:ext cx="8652346" cy="5097923"/>
          </a:xfrm>
          <a:prstGeom prst="rect">
            <a:avLst/>
          </a:prstGeom>
          <a:noFill/>
        </p:spPr>
        <p:txBody>
          <a:bodyPr wrap="square" rtlCol="0">
            <a:noAutofit/>
          </a:bodyPr>
          <a:lstStyle/>
          <a:p>
            <a:pPr algn="ctr" rtl="1"/>
            <a:r>
              <a:rPr lang="fa-IR" sz="2400" b="1" dirty="0" smtClean="0">
                <a:effectLst>
                  <a:outerShdw blurRad="38100" dist="38100" dir="2700000" algn="tl">
                    <a:srgbClr val="000000">
                      <a:alpha val="43137"/>
                    </a:srgbClr>
                  </a:outerShdw>
                </a:effectLst>
                <a:cs typeface="B Nazanin" panose="00000400000000000000" pitchFamily="2" charset="-78"/>
              </a:rPr>
              <a:t>فهرست</a:t>
            </a:r>
          </a:p>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r" rtl="1"/>
            <a:r>
              <a:rPr lang="fa-IR" sz="2000" dirty="0">
                <a:latin typeface="Times New Roman"/>
                <a:ea typeface="Calibri" panose="020F0502020204030204" pitchFamily="34" charset="0"/>
                <a:cs typeface="B Nazanin" panose="00000400000000000000" pitchFamily="2" charset="-78"/>
              </a:rPr>
              <a:t>فصل اول                                                                                            </a:t>
            </a:r>
            <a:r>
              <a:rPr lang="fa-IR" sz="2000" dirty="0" smtClean="0">
                <a:latin typeface="Times New Roman"/>
                <a:ea typeface="Calibri" panose="020F0502020204030204" pitchFamily="34" charset="0"/>
                <a:cs typeface="B Nazanin" panose="00000400000000000000" pitchFamily="2" charset="-78"/>
              </a:rPr>
              <a:t>            </a:t>
            </a:r>
            <a:r>
              <a:rPr lang="fa-IR" sz="2000" dirty="0">
                <a:latin typeface="Times New Roman"/>
                <a:ea typeface="Calibri" panose="020F0502020204030204" pitchFamily="34" charset="0"/>
                <a:cs typeface="B Nazanin" panose="00000400000000000000" pitchFamily="2" charset="-78"/>
              </a:rPr>
              <a:t> </a:t>
            </a:r>
            <a:endParaRPr lang="fa-IR" sz="2000" dirty="0" smtClean="0">
              <a:latin typeface="Times New Roman"/>
              <a:ea typeface="Calibri" panose="020F0502020204030204" pitchFamily="34" charset="0"/>
              <a:cs typeface="B Nazanin" panose="00000400000000000000" pitchFamily="2" charset="-78"/>
            </a:endParaRPr>
          </a:p>
          <a:p>
            <a:pPr algn="r" rtl="1"/>
            <a:r>
              <a:rPr lang="fa-IR" sz="2000" dirty="0" smtClean="0">
                <a:latin typeface="Times New Roman"/>
                <a:ea typeface="Calibri" panose="020F0502020204030204" pitchFamily="34" charset="0"/>
                <a:cs typeface="B Nazanin" panose="00000400000000000000" pitchFamily="2" charset="-78"/>
              </a:rPr>
              <a:t>نقش </a:t>
            </a:r>
            <a:r>
              <a:rPr lang="fa-IR" sz="2000" dirty="0">
                <a:latin typeface="Times New Roman"/>
                <a:ea typeface="Calibri" panose="020F0502020204030204" pitchFamily="34" charset="0"/>
                <a:cs typeface="B Nazanin" panose="00000400000000000000" pitchFamily="2" charset="-78"/>
              </a:rPr>
              <a:t>مرکز داده های سبز در مدل توسعه منابع انسانی  </a:t>
            </a:r>
            <a:r>
              <a:rPr lang="fa-IR" sz="2000" dirty="0" smtClean="0">
                <a:latin typeface="Times New Roman"/>
                <a:ea typeface="Calibri" panose="020F0502020204030204" pitchFamily="34" charset="0"/>
                <a:cs typeface="B Nazanin" panose="00000400000000000000" pitchFamily="2" charset="-78"/>
              </a:rPr>
              <a:t>                  ------------------------  1    </a:t>
            </a:r>
          </a:p>
          <a:p>
            <a:pPr algn="r" rtl="1"/>
            <a:r>
              <a:rPr lang="fa-IR" sz="2000" dirty="0" smtClean="0">
                <a:cs typeface="B Nazanin" panose="00000400000000000000" pitchFamily="2" charset="-78"/>
              </a:rPr>
              <a:t>چکیده                                                                              ------------------------  4</a:t>
            </a:r>
          </a:p>
          <a:p>
            <a:pPr algn="r" rtl="1"/>
            <a:r>
              <a:rPr lang="fa-IR" sz="2000" dirty="0" smtClean="0">
                <a:cs typeface="B Nazanin" panose="00000400000000000000" pitchFamily="2" charset="-78"/>
              </a:rPr>
              <a:t>مقدمه                                                                              ------------------------  6</a:t>
            </a:r>
            <a:r>
              <a:rPr lang="en-US" sz="2000" dirty="0" smtClean="0">
                <a:cs typeface="B Nazanin" panose="00000400000000000000" pitchFamily="2" charset="-78"/>
              </a:rPr>
              <a:t> </a:t>
            </a:r>
            <a:endParaRPr lang="fa-IR" sz="2000" dirty="0" smtClean="0">
              <a:cs typeface="B Nazanin" panose="00000400000000000000" pitchFamily="2" charset="-78"/>
            </a:endParaRPr>
          </a:p>
          <a:p>
            <a:pPr algn="r" rtl="1"/>
            <a:r>
              <a:rPr lang="fa-IR" sz="2000" dirty="0" smtClean="0">
                <a:cs typeface="B Nazanin" panose="00000400000000000000" pitchFamily="2" charset="-78"/>
              </a:rPr>
              <a:t>فصل دوم                                                                                                      </a:t>
            </a:r>
          </a:p>
          <a:p>
            <a:pPr algn="r" rtl="1"/>
            <a:r>
              <a:rPr lang="fa-IR" sz="2000" dirty="0" smtClean="0">
                <a:cs typeface="B Nazanin" panose="00000400000000000000" pitchFamily="2" charset="-78"/>
              </a:rPr>
              <a:t>مسائل </a:t>
            </a:r>
            <a:r>
              <a:rPr lang="fa-IR" sz="2000" dirty="0">
                <a:cs typeface="B Nazanin" panose="00000400000000000000" pitchFamily="2" charset="-78"/>
              </a:rPr>
              <a:t>موجود در مدیریت منابع انسانی                         </a:t>
            </a:r>
            <a:r>
              <a:rPr lang="fa-IR" sz="2000" dirty="0" smtClean="0">
                <a:cs typeface="B Nazanin" panose="00000400000000000000" pitchFamily="2" charset="-78"/>
              </a:rPr>
              <a:t>             ------------------------  12</a:t>
            </a:r>
            <a:endParaRPr lang="fa-IR" sz="2000" dirty="0">
              <a:cs typeface="B Nazanin" panose="00000400000000000000" pitchFamily="2" charset="-78"/>
            </a:endParaRPr>
          </a:p>
          <a:p>
            <a:pPr algn="r" rtl="1"/>
            <a:r>
              <a:rPr lang="fa-IR" sz="2000" dirty="0">
                <a:cs typeface="B Nazanin" panose="00000400000000000000" pitchFamily="2" charset="-78"/>
              </a:rPr>
              <a:t>کاربرد مرکز داده های سبز در مدیریت منابع انسانی       </a:t>
            </a:r>
            <a:r>
              <a:rPr lang="fa-IR" sz="2000" dirty="0" smtClean="0">
                <a:cs typeface="B Nazanin" panose="00000400000000000000" pitchFamily="2" charset="-78"/>
              </a:rPr>
              <a:t>               ------------------------  </a:t>
            </a:r>
            <a:r>
              <a:rPr lang="fa-IR" sz="2000" dirty="0">
                <a:cs typeface="B Nazanin" panose="00000400000000000000" pitchFamily="2" charset="-78"/>
              </a:rPr>
              <a:t>13</a:t>
            </a:r>
          </a:p>
          <a:p>
            <a:pPr algn="r" rtl="1"/>
            <a:r>
              <a:rPr lang="fa-IR" sz="2000" dirty="0">
                <a:cs typeface="B Nazanin" panose="00000400000000000000" pitchFamily="2" charset="-78"/>
              </a:rPr>
              <a:t>موضوع آزمایش                                                                  </a:t>
            </a:r>
            <a:r>
              <a:rPr lang="fa-IR" sz="2000" dirty="0" smtClean="0">
                <a:cs typeface="B Nazanin" panose="00000400000000000000" pitchFamily="2" charset="-78"/>
              </a:rPr>
              <a:t>------------------------  17</a:t>
            </a:r>
            <a:endParaRPr lang="fa-IR" sz="2000" dirty="0">
              <a:cs typeface="B Nazanin" panose="00000400000000000000" pitchFamily="2" charset="-78"/>
            </a:endParaRPr>
          </a:p>
          <a:p>
            <a:pPr algn="r" rtl="1"/>
            <a:r>
              <a:rPr lang="fa-IR" sz="2000" dirty="0">
                <a:cs typeface="B Nazanin" panose="00000400000000000000" pitchFamily="2" charset="-78"/>
              </a:rPr>
              <a:t>طراحی ایمن سیستم آزمایشگاهی                                           </a:t>
            </a:r>
            <a:r>
              <a:rPr lang="fa-IR" sz="2000" dirty="0" smtClean="0">
                <a:cs typeface="B Nazanin" panose="00000400000000000000" pitchFamily="2" charset="-78"/>
              </a:rPr>
              <a:t>------------------------  </a:t>
            </a:r>
            <a:r>
              <a:rPr lang="fa-IR" sz="2000" dirty="0">
                <a:cs typeface="B Nazanin" panose="00000400000000000000" pitchFamily="2" charset="-78"/>
              </a:rPr>
              <a:t>18</a:t>
            </a:r>
          </a:p>
          <a:p>
            <a:pPr algn="r" rtl="1"/>
            <a:r>
              <a:rPr lang="fa-IR" sz="2000" dirty="0">
                <a:cs typeface="B Nazanin" panose="00000400000000000000" pitchFamily="2" charset="-78"/>
              </a:rPr>
              <a:t>طراحی پایگاه داده های مرکز داده های سبز آزمایشی       </a:t>
            </a:r>
            <a:r>
              <a:rPr lang="fa-IR" sz="2000" dirty="0" smtClean="0">
                <a:cs typeface="B Nazanin" panose="00000400000000000000" pitchFamily="2" charset="-78"/>
              </a:rPr>
              <a:t>           </a:t>
            </a:r>
            <a:r>
              <a:rPr lang="fa-IR" sz="2000" dirty="0">
                <a:cs typeface="B Nazanin" panose="00000400000000000000" pitchFamily="2" charset="-78"/>
              </a:rPr>
              <a:t> </a:t>
            </a:r>
            <a:r>
              <a:rPr lang="fa-IR" sz="2000" dirty="0" smtClean="0">
                <a:cs typeface="B Nazanin" panose="00000400000000000000" pitchFamily="2" charset="-78"/>
              </a:rPr>
              <a:t>------------------------  19</a:t>
            </a:r>
          </a:p>
          <a:p>
            <a:pPr algn="r" rtl="1"/>
            <a:r>
              <a:rPr lang="fa-IR" sz="2000" dirty="0" smtClean="0">
                <a:cs typeface="B Nazanin" panose="00000400000000000000" pitchFamily="2" charset="-78"/>
              </a:rPr>
              <a:t>فصل سوم                                                                                                    </a:t>
            </a:r>
          </a:p>
          <a:p>
            <a:pPr algn="r" rtl="1"/>
            <a:r>
              <a:rPr lang="fa-IR" sz="2000" dirty="0" smtClean="0">
                <a:cs typeface="B Nazanin" panose="00000400000000000000" pitchFamily="2" charset="-78"/>
              </a:rPr>
              <a:t>تحلیل </a:t>
            </a:r>
            <a:r>
              <a:rPr lang="fa-IR" sz="2000" dirty="0">
                <a:cs typeface="B Nazanin" panose="00000400000000000000" pitchFamily="2" charset="-78"/>
              </a:rPr>
              <a:t>بهره وری مرکز داده های سبز در مدیریت منابع انسانی و مدیریت حقوق </a:t>
            </a:r>
            <a:r>
              <a:rPr lang="fa-IR" sz="2000" dirty="0" smtClean="0">
                <a:cs typeface="B Nazanin" panose="00000400000000000000" pitchFamily="2" charset="-78"/>
              </a:rPr>
              <a:t>--------------- 26</a:t>
            </a:r>
            <a:endParaRPr lang="fa-IR" sz="2000" dirty="0">
              <a:cs typeface="B Nazanin" panose="00000400000000000000" pitchFamily="2" charset="-78"/>
            </a:endParaRPr>
          </a:p>
          <a:p>
            <a:pPr algn="r" rtl="1"/>
            <a:r>
              <a:rPr lang="fa-IR" sz="2000" dirty="0">
                <a:latin typeface="Times New Roman"/>
                <a:ea typeface="Calibri" panose="020F0502020204030204" pitchFamily="34" charset="0"/>
                <a:cs typeface="B Nazanin" panose="00000400000000000000" pitchFamily="2" charset="-78"/>
              </a:rPr>
              <a:t> نتیجه </a:t>
            </a:r>
            <a:r>
              <a:rPr lang="fa-IR" sz="2000" dirty="0" smtClean="0">
                <a:latin typeface="Times New Roman"/>
                <a:ea typeface="Calibri" panose="020F0502020204030204" pitchFamily="34" charset="0"/>
                <a:cs typeface="B Nazanin" panose="00000400000000000000" pitchFamily="2" charset="-78"/>
              </a:rPr>
              <a:t>گیری                                                                                  --------------- 31</a:t>
            </a:r>
            <a:endParaRPr lang="fa-IR" sz="2000" dirty="0">
              <a:latin typeface="Times New Roman"/>
              <a:ea typeface="Calibri" panose="020F0502020204030204" pitchFamily="34" charset="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 name="Rounded Rectangle 22"/>
          <p:cNvSpPr/>
          <p:nvPr/>
        </p:nvSpPr>
        <p:spPr>
          <a:xfrm>
            <a:off x="808718" y="642827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ounded Rectangle 24"/>
          <p:cNvSpPr/>
          <p:nvPr/>
        </p:nvSpPr>
        <p:spPr>
          <a:xfrm>
            <a:off x="4272716" y="64272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7736714" y="642565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47593" y="184716"/>
            <a:ext cx="8652346" cy="5097923"/>
          </a:xfrm>
          <a:prstGeom prst="rect">
            <a:avLst/>
          </a:prstGeom>
          <a:noFill/>
        </p:spPr>
        <p:txBody>
          <a:bodyPr wrap="square" rtlCol="0">
            <a:noAutofit/>
          </a:bodyPr>
          <a:lstStyle/>
          <a:p>
            <a:pPr algn="ctr"/>
            <a:r>
              <a:rPr lang="fa-IR" sz="2400" b="1" dirty="0" smtClean="0">
                <a:latin typeface="Times New Roman"/>
                <a:ea typeface="Calibri" panose="020F0502020204030204" pitchFamily="34" charset="0"/>
                <a:cs typeface="B Titr" panose="00000700000000000000" pitchFamily="2" charset="-78"/>
              </a:rPr>
              <a:t>فصل اول</a:t>
            </a:r>
            <a:endParaRPr lang="fa-IR" sz="2400" b="1" dirty="0">
              <a:latin typeface="Times New Roman"/>
              <a:ea typeface="Calibri" panose="020F0502020204030204" pitchFamily="34" charset="0"/>
              <a:cs typeface="B Titr" panose="00000700000000000000" pitchFamily="2" charset="-78"/>
            </a:endParaRPr>
          </a:p>
          <a:p>
            <a:pPr algn="ctr"/>
            <a:r>
              <a:rPr lang="fa-IR" sz="2400" b="1" dirty="0">
                <a:latin typeface="Times New Roman"/>
                <a:ea typeface="Calibri" panose="020F0502020204030204" pitchFamily="34" charset="0"/>
                <a:cs typeface="B Titr" panose="00000700000000000000" pitchFamily="2" charset="-78"/>
              </a:rPr>
              <a:t>نقش مرکز داده های سبز در مدل توسعه منابع </a:t>
            </a:r>
            <a:r>
              <a:rPr lang="fa-IR" sz="2400" b="1" dirty="0" smtClean="0">
                <a:latin typeface="Times New Roman"/>
                <a:ea typeface="Calibri" panose="020F0502020204030204" pitchFamily="34" charset="0"/>
                <a:cs typeface="B Titr" panose="00000700000000000000" pitchFamily="2" charset="-78"/>
              </a:rPr>
              <a:t>انسانی</a:t>
            </a:r>
            <a:endParaRPr lang="en-US" sz="2400" b="1" dirty="0" smtClean="0">
              <a:latin typeface="Times New Roman"/>
              <a:ea typeface="Calibri" panose="020F0502020204030204" pitchFamily="34" charset="0"/>
              <a:cs typeface="B Titr" panose="00000700000000000000" pitchFamily="2" charset="-78"/>
            </a:endParaRPr>
          </a:p>
          <a:p>
            <a:pPr algn="r"/>
            <a:endParaRPr lang="en-US" sz="2000" dirty="0">
              <a:latin typeface="Calibri" panose="020F0502020204030204" pitchFamily="34" charset="0"/>
              <a:ea typeface="Calibri" panose="020F0502020204030204" pitchFamily="34" charset="0"/>
              <a:cs typeface="B Titr" panose="00000700000000000000" pitchFamily="2" charset="-78"/>
            </a:endParaRPr>
          </a:p>
          <a:p>
            <a:pPr algn="r" rtl="1"/>
            <a:r>
              <a:rPr lang="fa-IR" sz="2400" b="1" dirty="0">
                <a:latin typeface="Times New Roman"/>
                <a:ea typeface="Calibri" panose="020F0502020204030204" pitchFamily="34" charset="0"/>
                <a:cs typeface="B Titr" panose="00000700000000000000" pitchFamily="2" charset="-78"/>
              </a:rPr>
              <a:t> </a:t>
            </a:r>
            <a:r>
              <a:rPr lang="fa-IR" sz="2400" b="1" dirty="0">
                <a:cs typeface="B Titr" panose="00000700000000000000" pitchFamily="2" charset="-78"/>
              </a:rPr>
              <a:t>نکات برجسته</a:t>
            </a:r>
          </a:p>
          <a:p>
            <a:pPr algn="r" rtl="1"/>
            <a:endParaRPr lang="en-US" sz="2400" dirty="0"/>
          </a:p>
          <a:p>
            <a:pPr algn="just" rtl="1"/>
            <a:r>
              <a:rPr lang="fa-IR" sz="2400" dirty="0">
                <a:cs typeface="B Nazanin" panose="00000400000000000000" pitchFamily="2" charset="-78"/>
              </a:rPr>
              <a:t>منابع انسانی در حال حاضر عامل بسیار مهمی در توسعه شرکت ها و حتی کشورها مختلف محسوب شده و نحوه تسلط بر منابع انسانی و مدیریت آن همواره مساله بوده است.</a:t>
            </a:r>
            <a:endParaRPr lang="en-US" sz="2400" dirty="0">
              <a:cs typeface="B Nazanin" panose="00000400000000000000" pitchFamily="2" charset="-78"/>
            </a:endParaRPr>
          </a:p>
          <a:p>
            <a:pPr algn="just" rtl="1"/>
            <a:r>
              <a:rPr lang="fa-IR" sz="2400" dirty="0">
                <a:cs typeface="B Nazanin" panose="00000400000000000000" pitchFamily="2" charset="-78"/>
              </a:rPr>
              <a:t>هدف مقاله حاضر مطالعه نقش مراکز داده های سبز در مدل توسعه منابع انسانی است. با اتخاذ برنامه ریزی خطی عدد صحیح مختلط، مدل ریاضی مراکز داده های موجود بهینه سازی شده و مصرف </a:t>
            </a:r>
            <a:r>
              <a:rPr lang="fa-IR" sz="2400" dirty="0" smtClean="0">
                <a:cs typeface="B Nazanin" panose="00000400000000000000" pitchFamily="2" charset="-78"/>
              </a:rPr>
              <a:t>انرژی</a:t>
            </a:r>
            <a:r>
              <a:rPr lang="en-US" sz="2400" dirty="0" smtClean="0">
                <a:latin typeface="Times New Roman" panose="02020603050405020304" pitchFamily="18" charset="0"/>
                <a:cs typeface="B Nazanin" panose="00000400000000000000" pitchFamily="2" charset="-78"/>
              </a:rPr>
              <a:t>NRE</a:t>
            </a:r>
            <a:r>
              <a:rPr lang="en-US" sz="2400" dirty="0" smtClean="0">
                <a:cs typeface="B Nazanin" panose="00000400000000000000" pitchFamily="2" charset="-78"/>
              </a:rPr>
              <a:t> </a:t>
            </a:r>
            <a:r>
              <a:rPr lang="fa-IR" sz="2400" dirty="0" smtClean="0">
                <a:cs typeface="B Nazanin" panose="00000400000000000000" pitchFamily="2" charset="-78"/>
              </a:rPr>
              <a:t> مراکز </a:t>
            </a:r>
            <a:r>
              <a:rPr lang="fa-IR" sz="2400" dirty="0">
                <a:cs typeface="B Nazanin" panose="00000400000000000000" pitchFamily="2" charset="-78"/>
              </a:rPr>
              <a:t>داده ها در هنگام ایجاد یک مرکز داده های سبز جدید کاهش می یابد.</a:t>
            </a:r>
            <a:endParaRPr lang="en-US" sz="2400" dirty="0">
              <a:cs typeface="B Nazanin" panose="00000400000000000000" pitchFamily="2" charset="-78"/>
            </a:endParaRPr>
          </a:p>
          <a:p>
            <a:pPr algn="r" rtl="1"/>
            <a:endParaRPr lang="fa-IR" sz="2400" b="1"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a:t>
            </a:r>
            <a:r>
              <a:rPr lang="fa-IR" sz="2400" dirty="0" smtClean="0"/>
              <a:t>32</a:t>
            </a:r>
            <a:endParaRPr lang="en-US" dirty="0"/>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a:t>
            </a:r>
            <a:r>
              <a:rPr lang="fa-IR" sz="2200" dirty="0" smtClean="0">
                <a:solidFill>
                  <a:schemeClr val="bg1"/>
                </a:solidFill>
                <a:cs typeface="B Nazanin" panose="00000400000000000000" pitchFamily="2" charset="-78"/>
              </a:rPr>
              <a:t>اول</a:t>
            </a:r>
            <a:endParaRPr lang="en-US" sz="2200" dirty="0">
              <a:solidFill>
                <a:schemeClr val="bg1"/>
              </a:solidFill>
              <a:cs typeface="B Nazanin" panose="00000400000000000000" pitchFamily="2" charset="-78"/>
            </a:endParaRPr>
          </a:p>
        </p:txBody>
      </p:sp>
      <p:sp>
        <p:nvSpPr>
          <p:cNvPr id="42" name="Rounded Rectangle 41"/>
          <p:cNvSpPr/>
          <p:nvPr/>
        </p:nvSpPr>
        <p:spPr>
          <a:xfrm>
            <a:off x="808718" y="642827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4272716" y="64272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48" name="TextBox 47"/>
          <p:cNvSpPr txBox="1"/>
          <p:nvPr/>
        </p:nvSpPr>
        <p:spPr>
          <a:xfrm>
            <a:off x="475894" y="5999942"/>
            <a:ext cx="6915506" cy="369332"/>
          </a:xfrm>
          <a:prstGeom prst="rect">
            <a:avLst/>
          </a:prstGeom>
          <a:noFill/>
        </p:spPr>
        <p:txBody>
          <a:bodyPr wrap="square" rtlCol="0">
            <a:spAutoFit/>
          </a:bodyPr>
          <a:lstStyle/>
          <a:p>
            <a:pPr algn="ctr"/>
            <a:r>
              <a:rPr lang="fa-IR" b="1" dirty="0">
                <a:latin typeface="Times New Roman"/>
                <a:ea typeface="Calibri" panose="020F0502020204030204" pitchFamily="34" charset="0"/>
                <a:cs typeface="B Titr" panose="00000700000000000000" pitchFamily="2" charset="-78"/>
              </a:rPr>
              <a:t>نقش مرکز داده های سبز در مدل توسعه منابع انسانی</a:t>
            </a:r>
            <a:endParaRPr lang="en-US" b="1" dirty="0">
              <a:latin typeface="Times New Roman"/>
              <a:ea typeface="Calibri" panose="020F0502020204030204" pitchFamily="34" charset="0"/>
              <a:cs typeface="B Titr" panose="000007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oAutofit/>
          </a:bodyPr>
          <a:lstStyle/>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r>
              <a:rPr lang="fa-IR" sz="2400" b="1" dirty="0">
                <a:effectLst>
                  <a:outerShdw blurRad="38100" dist="38100" dir="2700000" algn="tl">
                    <a:srgbClr val="000000">
                      <a:alpha val="43137"/>
                    </a:srgbClr>
                  </a:outerShdw>
                </a:effectLst>
                <a:cs typeface="B Nazanin" panose="00000400000000000000" pitchFamily="2" charset="-78"/>
              </a:rPr>
              <a:t>چکیده :</a:t>
            </a:r>
          </a:p>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just" rtl="1"/>
            <a:r>
              <a:rPr lang="fa-IR" sz="2400" dirty="0">
                <a:cs typeface="B Nazanin" panose="00000400000000000000" pitchFamily="2" charset="-78"/>
              </a:rPr>
              <a:t>منابع انسانی در حال حاضر عامل بسیار مهمی در توسعه شرکت ها و حتی کشورهای مختلف محسوب شده و نحوه تسلط بر منابع انسانی مدیریت و مدیریت بر آن همواره مساله بوده است. امروزه، توسعه علم و فناوری، پردازش داده های مختلف را ساده نموده، و مراکز پردازش داده های سبز نیز ایجاد شدهکه باعث صرفه جویی در انرژی می شوند. مقاله حاضر به مطالعه نقش مرکز داده های سبز از نظر مدل توسعه منابع انسانی، با استفاده از مدل ریاضی بهینه سازی برنامه ریزی خطی عدد صحیح مختلط مرکز داده های موجود، کاهش مصرف انرژی </a:t>
            </a:r>
            <a:r>
              <a:rPr lang="en-US" sz="2400" dirty="0">
                <a:latin typeface="Times New Roman" panose="02020603050405020304" pitchFamily="18" charset="0"/>
                <a:cs typeface="Times New Roman" panose="02020603050405020304" pitchFamily="18" charset="0"/>
              </a:rPr>
              <a:t>NRE</a:t>
            </a:r>
            <a:r>
              <a:rPr lang="en-US" sz="2400" dirty="0">
                <a:cs typeface="B Nazanin" panose="00000400000000000000" pitchFamily="2" charset="-78"/>
              </a:rPr>
              <a:t> </a:t>
            </a:r>
            <a:r>
              <a:rPr lang="fa-IR" sz="2400" dirty="0">
                <a:cs typeface="B Nazanin" panose="00000400000000000000" pitchFamily="2" charset="-78"/>
              </a:rPr>
              <a:t>مرکز داده ها در حین ایجاد مرکز داده های سبز جدید، و انجام تحقیقات مربوط به جستجوی اطلاعات منابع انسانی توسط مرکز داده ها و نقش کمکی آن در چگونگی استخدام و آموزش موثر کارکنان میباشد</a:t>
            </a:r>
            <a:endParaRPr lang="fa-IR"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2/32</a:t>
            </a:r>
            <a:endParaRPr lang="en-US" dirty="0"/>
          </a:p>
        </p:txBody>
      </p:sp>
      <p:sp>
        <p:nvSpPr>
          <p:cNvPr id="17" name="Action Button: Back or Previous 16">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Action Button: Forward or Next 17">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Rounded Rectangle 18"/>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TextBox 21"/>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a:t>
            </a:r>
            <a:r>
              <a:rPr lang="fa-IR" sz="2200" dirty="0" smtClean="0">
                <a:solidFill>
                  <a:schemeClr val="bg1"/>
                </a:solidFill>
                <a:cs typeface="B Nazanin" panose="00000400000000000000" pitchFamily="2" charset="-78"/>
              </a:rPr>
              <a:t>اول </a:t>
            </a:r>
            <a:endParaRPr lang="en-US" sz="2200" dirty="0">
              <a:solidFill>
                <a:schemeClr val="bg1"/>
              </a:solidFill>
              <a:cs typeface="B Nazanin" panose="00000400000000000000" pitchFamily="2" charset="-78"/>
            </a:endParaRPr>
          </a:p>
        </p:txBody>
      </p:sp>
      <p:sp>
        <p:nvSpPr>
          <p:cNvPr id="38" name="TextBox 37"/>
          <p:cNvSpPr txBox="1"/>
          <p:nvPr/>
        </p:nvSpPr>
        <p:spPr>
          <a:xfrm>
            <a:off x="475894" y="5999942"/>
            <a:ext cx="6915506" cy="369332"/>
          </a:xfrm>
          <a:prstGeom prst="rect">
            <a:avLst/>
          </a:prstGeom>
          <a:noFill/>
        </p:spPr>
        <p:txBody>
          <a:bodyPr wrap="square" rtlCol="0">
            <a:spAutoFit/>
          </a:bodyPr>
          <a:lstStyle/>
          <a:p>
            <a:pPr algn="ctr"/>
            <a:r>
              <a:rPr lang="fa-IR" b="1" dirty="0">
                <a:latin typeface="Times New Roman"/>
                <a:ea typeface="Calibri" panose="020F0502020204030204" pitchFamily="34" charset="0"/>
                <a:cs typeface="B Titr" panose="00000700000000000000" pitchFamily="2" charset="-78"/>
              </a:rPr>
              <a:t>نقش مرکز داده های سبز در مدل توسعه منابع انسانی</a:t>
            </a:r>
            <a:endParaRPr lang="en-US" b="1" dirty="0">
              <a:latin typeface="Times New Roman"/>
              <a:ea typeface="Calibri" panose="020F0502020204030204" pitchFamily="34" charset="0"/>
              <a:cs typeface="B Titr" panose="00000700000000000000" pitchFamily="2" charset="-78"/>
            </a:endParaRPr>
          </a:p>
        </p:txBody>
      </p:sp>
      <p:sp>
        <p:nvSpPr>
          <p:cNvPr id="30" name="Rounded Rectangle 29"/>
          <p:cNvSpPr/>
          <p:nvPr/>
        </p:nvSpPr>
        <p:spPr>
          <a:xfrm>
            <a:off x="872218" y="642827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4" name="Rounded Rectangle 33"/>
          <p:cNvSpPr/>
          <p:nvPr/>
        </p:nvSpPr>
        <p:spPr>
          <a:xfrm>
            <a:off x="4336216" y="64272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78002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6245587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endParaRPr lang="fa-IR" sz="2400" b="1" dirty="0">
              <a:effectLst>
                <a:outerShdw blurRad="38100" dist="38100" dir="2700000" algn="tl">
                  <a:srgbClr val="000000">
                    <a:alpha val="43137"/>
                  </a:srgbClr>
                </a:outerShdw>
              </a:effectLst>
              <a:cs typeface="B Nazanin" panose="00000400000000000000" pitchFamily="2" charset="-78"/>
            </a:endParaRPr>
          </a:p>
          <a:p>
            <a:pPr algn="just" rtl="1"/>
            <a:r>
              <a:rPr lang="en-US" sz="2000" dirty="0">
                <a:latin typeface="B Nazanin"/>
                <a:ea typeface="Calibri" panose="020F0502020204030204" pitchFamily="34" charset="0"/>
                <a:cs typeface="B Nazanin" panose="00000400000000000000" pitchFamily="2" charset="-78"/>
              </a:rPr>
              <a:t> </a:t>
            </a:r>
            <a:r>
              <a:rPr lang="fa-IR" sz="2400" dirty="0">
                <a:latin typeface="B Nazanin"/>
                <a:ea typeface="Calibri" panose="020F0502020204030204" pitchFamily="34" charset="0"/>
                <a:cs typeface="B Nazanin" panose="00000400000000000000" pitchFamily="2" charset="-78"/>
              </a:rPr>
              <a:t>نتایج تحقیق نشان می دهد که مرکز داده های سبز نقش مهمی در توسعه منابع انسانی ایفا می کند. در مقایسه با اتکاء صرف به مدیران منابع انسانی، استفاده از مراکز داده های سبز برای مدیریت منابع انسانی تا ۱۲ درصد به توانایی تصمیم گیری کارکنان شرکت اضافه نموده و بهره وری کارکنان را تا حدود ۱۰ درصد افزایش داده و مدیریت جامع و موثر منابع انسانی را به صورت بنیادین محقق می نماید.</a:t>
            </a:r>
          </a:p>
          <a:p>
            <a:pPr algn="just" rtl="1"/>
            <a:endParaRPr lang="en-US" sz="2000" dirty="0">
              <a:latin typeface="Calibri" panose="020F0502020204030204" pitchFamily="34" charset="0"/>
              <a:ea typeface="Calibri" panose="020F0502020204030204" pitchFamily="34" charset="0"/>
              <a:cs typeface="B Nazanin" panose="00000400000000000000" pitchFamily="2" charset="-78"/>
            </a:endParaRPr>
          </a:p>
          <a:p>
            <a:pPr algn="just" rtl="1"/>
            <a:r>
              <a:rPr lang="fa-IR" sz="2000" b="1" dirty="0">
                <a:latin typeface="Times New Roman"/>
                <a:ea typeface="Calibri" panose="020F0502020204030204" pitchFamily="34" charset="0"/>
                <a:cs typeface="B Titr" panose="00000700000000000000" pitchFamily="2" charset="-78"/>
              </a:rPr>
              <a:t>کلیدواژگان:</a:t>
            </a:r>
            <a:r>
              <a:rPr lang="fa-IR" sz="2000" dirty="0">
                <a:latin typeface="Times New Roman"/>
                <a:ea typeface="Calibri" panose="020F0502020204030204" pitchFamily="34" charset="0"/>
                <a:cs typeface="B Titr" panose="00000700000000000000" pitchFamily="2" charset="-78"/>
              </a:rPr>
              <a:t> </a:t>
            </a:r>
            <a:r>
              <a:rPr lang="fa-IR" sz="2400" dirty="0">
                <a:latin typeface="Times New Roman"/>
                <a:ea typeface="Calibri" panose="020F0502020204030204" pitchFamily="34" charset="0"/>
                <a:cs typeface="B Nazanin" panose="00000400000000000000" pitchFamily="2" charset="-78"/>
              </a:rPr>
              <a:t>کانون داده های سبز؛ منابع انسانی؛ مدل توسعه؛ بهره وری کار؛ مصرف انرژی </a:t>
            </a:r>
            <a:r>
              <a:rPr lang="en-US" sz="2400" dirty="0">
                <a:latin typeface="Times New Roman"/>
                <a:ea typeface="Calibri" panose="020F0502020204030204" pitchFamily="34" charset="0"/>
                <a:cs typeface="B Nazanin" panose="00000400000000000000" pitchFamily="2" charset="-78"/>
              </a:rPr>
              <a:t>NRE</a:t>
            </a:r>
            <a:r>
              <a:rPr lang="fa-IR" sz="2400" dirty="0">
                <a:latin typeface="Times New Roman"/>
                <a:ea typeface="Calibri" panose="020F0502020204030204" pitchFamily="34" charset="0"/>
                <a:cs typeface="B Nazanin" panose="00000400000000000000" pitchFamily="2" charset="-78"/>
              </a:rPr>
              <a:t> [منابع </a:t>
            </a:r>
            <a:r>
              <a:rPr lang="fa-IR" sz="2400" dirty="0" smtClean="0">
                <a:latin typeface="Times New Roman"/>
                <a:ea typeface="Calibri" panose="020F0502020204030204" pitchFamily="34" charset="0"/>
                <a:cs typeface="B Nazanin" panose="00000400000000000000" pitchFamily="2" charset="-78"/>
              </a:rPr>
              <a:t>تجدید نـــاپذیر</a:t>
            </a:r>
            <a:r>
              <a:rPr lang="fa-IR" sz="2400" dirty="0">
                <a:latin typeface="Times New Roman"/>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3/32</a:t>
            </a:r>
            <a:endParaRPr lang="en-US" dirty="0"/>
          </a:p>
        </p:txBody>
      </p:sp>
      <p:sp>
        <p:nvSpPr>
          <p:cNvPr id="18" name="Action Button: Back or Previous 17">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Action Button: Forward or Next 18">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TextBox 24"/>
          <p:cNvSpPr txBox="1"/>
          <p:nvPr/>
        </p:nvSpPr>
        <p:spPr>
          <a:xfrm>
            <a:off x="7736714" y="5962223"/>
            <a:ext cx="1186806"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a:t>
            </a:r>
            <a:r>
              <a:rPr lang="fa-IR" sz="2200" dirty="0" smtClean="0">
                <a:solidFill>
                  <a:schemeClr val="bg1"/>
                </a:solidFill>
                <a:cs typeface="B Nazanin" panose="00000400000000000000" pitchFamily="2" charset="-78"/>
              </a:rPr>
              <a:t>اول</a:t>
            </a:r>
            <a:endParaRPr lang="en-US" sz="2200" dirty="0">
              <a:solidFill>
                <a:schemeClr val="bg1"/>
              </a:solidFill>
              <a:cs typeface="B Nazanin" panose="00000400000000000000" pitchFamily="2" charset="-78"/>
            </a:endParaRPr>
          </a:p>
        </p:txBody>
      </p:sp>
      <p:sp>
        <p:nvSpPr>
          <p:cNvPr id="40" name="TextBox 39"/>
          <p:cNvSpPr txBox="1"/>
          <p:nvPr/>
        </p:nvSpPr>
        <p:spPr>
          <a:xfrm>
            <a:off x="475894" y="5999942"/>
            <a:ext cx="6915506" cy="369332"/>
          </a:xfrm>
          <a:prstGeom prst="rect">
            <a:avLst/>
          </a:prstGeom>
          <a:noFill/>
        </p:spPr>
        <p:txBody>
          <a:bodyPr wrap="square" rtlCol="0">
            <a:spAutoFit/>
          </a:bodyPr>
          <a:lstStyle/>
          <a:p>
            <a:pPr algn="ctr"/>
            <a:r>
              <a:rPr lang="fa-IR" b="1" dirty="0">
                <a:latin typeface="Times New Roman"/>
                <a:ea typeface="Calibri" panose="020F0502020204030204" pitchFamily="34" charset="0"/>
                <a:cs typeface="B Titr" panose="00000700000000000000" pitchFamily="2" charset="-78"/>
              </a:rPr>
              <a:t>نقش مرکز داده های سبز در مدل توسعه منابع انسانی</a:t>
            </a:r>
            <a:endParaRPr lang="en-US" b="1" dirty="0">
              <a:latin typeface="Times New Roman"/>
              <a:ea typeface="Calibri" panose="020F0502020204030204" pitchFamily="34" charset="0"/>
              <a:cs typeface="B Titr" panose="00000700000000000000" pitchFamily="2" charset="-78"/>
            </a:endParaRPr>
          </a:p>
        </p:txBody>
      </p:sp>
      <p:sp>
        <p:nvSpPr>
          <p:cNvPr id="23" name="Rounded Rectangle 22"/>
          <p:cNvSpPr/>
          <p:nvPr/>
        </p:nvSpPr>
        <p:spPr>
          <a:xfrm>
            <a:off x="808718" y="6428271"/>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Rounded Rectangle 27"/>
          <p:cNvSpPr/>
          <p:nvPr/>
        </p:nvSpPr>
        <p:spPr>
          <a:xfrm>
            <a:off x="4272716" y="642724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9" name="Rounded Rectangle 28"/>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4448338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3200" b="1" dirty="0">
              <a:effectLst>
                <a:outerShdw blurRad="38100" dist="38100" dir="2700000" algn="tl">
                  <a:srgbClr val="000000">
                    <a:alpha val="43137"/>
                  </a:srgbClr>
                </a:outerShdw>
              </a:effectLst>
              <a:cs typeface="B Nazanin" panose="00000400000000000000" pitchFamily="2" charset="-78"/>
            </a:endParaRPr>
          </a:p>
          <a:p>
            <a:pPr algn="ctr" rtl="1"/>
            <a:endParaRPr lang="fa-IR" sz="3200" dirty="0"/>
          </a:p>
          <a:p>
            <a:pPr algn="ctr" rtl="1"/>
            <a:r>
              <a:rPr lang="fa-IR" sz="3200" b="1" dirty="0"/>
              <a:t>لطفا توجه داشته باشيد</a:t>
            </a:r>
          </a:p>
          <a:p>
            <a:pPr algn="ctr" rtl="1"/>
            <a:r>
              <a:rPr lang="fa-IR" sz="3200" dirty="0"/>
              <a:t>که اين فايل تنها بخشی از محصول بوده و صرفا جهت معرفی محصول ميباشد</a:t>
            </a:r>
          </a:p>
          <a:p>
            <a:pPr algn="ctr" rtl="1"/>
            <a:r>
              <a:rPr lang="fa-IR" sz="3200" dirty="0"/>
              <a:t>برای خريداری و دانلود فايل کامل مقاله به زبان فارسی</a:t>
            </a:r>
            <a:endParaRPr lang="en-US" sz="3200" dirty="0"/>
          </a:p>
          <a:p>
            <a:pPr algn="ctr" rtl="1"/>
            <a:r>
              <a:rPr lang="fa-IR" sz="3200" dirty="0"/>
              <a:t>با فرمت پاورپوينت (با قابليت ويرايش</a:t>
            </a:r>
            <a:r>
              <a:rPr lang="en-US" sz="3200" dirty="0"/>
              <a:t>(</a:t>
            </a:r>
            <a:endParaRPr lang="fa-IR" sz="3200" dirty="0"/>
          </a:p>
          <a:p>
            <a:pPr algn="ctr" rtl="1"/>
            <a:r>
              <a:rPr lang="fa-IR" sz="3200" dirty="0">
                <a:solidFill>
                  <a:srgbClr val="FF0000"/>
                </a:solidFill>
                <a:hlinkClick r:id="rId3"/>
              </a:rPr>
              <a:t>اينجا </a:t>
            </a:r>
            <a:r>
              <a:rPr lang="fa-IR" sz="3200" dirty="0"/>
              <a:t>کليک نماييد.</a:t>
            </a:r>
          </a:p>
          <a:p>
            <a:pPr algn="ctr" rtl="1"/>
            <a:r>
              <a:rPr lang="fa-IR" sz="3200" dirty="0"/>
              <a:t>فروشگاه اينترنتی ايران عرضه </a:t>
            </a:r>
            <a:r>
              <a:rPr lang="en-US" sz="3200" dirty="0"/>
              <a:t>www.iranarze.ir</a:t>
            </a:r>
            <a:endParaRPr lang="en-US" sz="32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3/32</a:t>
            </a:r>
            <a:endParaRPr lang="en-US" dirty="0"/>
          </a:p>
        </p:txBody>
      </p:sp>
      <p:sp>
        <p:nvSpPr>
          <p:cNvPr id="18" name="Action Button: Back or Previous 17">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9" name="Action Button: Forward or Next 18">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808718" y="6428271"/>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28" name="Rounded Rectangle 27"/>
          <p:cNvSpPr/>
          <p:nvPr/>
        </p:nvSpPr>
        <p:spPr>
          <a:xfrm>
            <a:off x="4272716" y="642724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9" name="Rounded Rectangle 28"/>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20736289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On-screen Show (4:3)</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 Nazanin</vt:lpstr>
      <vt:lpstr>B Titr</vt:lpstr>
      <vt:lpstr>Calibri</vt:lpstr>
      <vt:lpstr>Calibri Light</vt:lpstr>
      <vt:lpstr>Times New Roman</vt:lpstr>
      <vt:lpstr>7_Office Theme</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2021-04-20T04:23:51Z</dcterms:modified>
</cp:coreProperties>
</file>