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4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9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8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6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5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7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0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3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8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2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191A2-13ED-48B1-9042-A4E5979FA8FE}" type="datetimeFigureOut">
              <a:rPr lang="en-US" smtClean="0"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BFF92-ED36-4C7E-9C76-E831FBF1A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5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444483" y="1186434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معادله زیستی-حرارتی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44483" y="2050542"/>
            <a:ext cx="1703746" cy="5730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حرارت دهی مستقیم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44483" y="4642866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444483" y="2914650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اشعه دهی غیر مستقیم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44483" y="3778758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کاربردها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444483" y="326898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10876304" y="5542788"/>
            <a:ext cx="851873" cy="743712"/>
          </a:xfrm>
          <a:prstGeom prst="flowChartConnector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cs typeface="B Nazanin" panose="00000400000000000000" pitchFamily="2" charset="-78"/>
              </a:rPr>
              <a:t>8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20" name="Action Button: Back or Previous 19">
            <a:hlinkClick r:id="" action="ppaction://hlinkshowjump?jump=previousslide" highlightClick="1"/>
          </p:cNvPr>
          <p:cNvSpPr/>
          <p:nvPr/>
        </p:nvSpPr>
        <p:spPr>
          <a:xfrm>
            <a:off x="10444483" y="5797296"/>
            <a:ext cx="370289" cy="3718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1" name="Action Button: Forward or Next 20">
            <a:hlinkClick r:id="" action="ppaction://hlinkshowjump?jump=nextslide" highlightClick="1"/>
          </p:cNvPr>
          <p:cNvSpPr/>
          <p:nvPr/>
        </p:nvSpPr>
        <p:spPr>
          <a:xfrm>
            <a:off x="11760327" y="5798497"/>
            <a:ext cx="383521" cy="369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1036" y="213360"/>
            <a:ext cx="9687930" cy="514128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r" rtl="1"/>
            <a:r>
              <a:rPr lang="fa-I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r" rtl="1"/>
            <a:endParaRPr lang="fa-I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r>
              <a:rPr lang="fa-I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حرارت دهی لیزری </a:t>
            </a:r>
            <a:r>
              <a:rPr lang="fa-IR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مستقیم</a:t>
            </a:r>
            <a:endParaRPr lang="fa-IR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104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444483" y="1186434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معادله زیستی-حرارتی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44483" y="2050542"/>
            <a:ext cx="1703746" cy="5730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حرارت دهی مستقیم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44483" y="4642866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444483" y="2914650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اشعه دهی غیر مستقیم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44483" y="3778758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کاربردها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444483" y="326898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10860302" y="5593514"/>
            <a:ext cx="851873" cy="743712"/>
          </a:xfrm>
          <a:prstGeom prst="flowChartConnector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cs typeface="B Nazanin" panose="00000400000000000000" pitchFamily="2" charset="-78"/>
              </a:rPr>
              <a:t>9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20" name="Action Button: Back or Previous 19">
            <a:hlinkClick r:id="" action="ppaction://hlinkshowjump?jump=previousslide" highlightClick="1"/>
          </p:cNvPr>
          <p:cNvSpPr/>
          <p:nvPr/>
        </p:nvSpPr>
        <p:spPr>
          <a:xfrm>
            <a:off x="10444483" y="5797296"/>
            <a:ext cx="370289" cy="3718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1" name="Action Button: Forward or Next 20">
            <a:hlinkClick r:id="" action="ppaction://hlinkshowjump?jump=nextslide" highlightClick="1"/>
          </p:cNvPr>
          <p:cNvSpPr/>
          <p:nvPr/>
        </p:nvSpPr>
        <p:spPr>
          <a:xfrm>
            <a:off x="11760327" y="5798497"/>
            <a:ext cx="383521" cy="369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1036" y="213359"/>
            <a:ext cx="9687930" cy="57520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فرایند های حرارت دهی در </a:t>
            </a:r>
            <a:r>
              <a:rPr lang="fa-IR" sz="2800" dirty="0" smtClean="0">
                <a:cs typeface="B Nazanin" panose="00000400000000000000" pitchFamily="2" charset="-78"/>
              </a:rPr>
              <a:t>زمان</a:t>
            </a:r>
            <a:r>
              <a:rPr lang="en-US" sz="2800" dirty="0" smtClean="0">
                <a:cs typeface="B Nazanin" panose="00000400000000000000" pitchFamily="2" charset="-78"/>
              </a:rPr>
              <a:t>t </a:t>
            </a:r>
            <a:r>
              <a:rPr lang="en-US" sz="2800" dirty="0">
                <a:cs typeface="B Nazanin" panose="00000400000000000000" pitchFamily="2" charset="-78"/>
              </a:rPr>
              <a:t>= 0 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انداختن اشعه لیزر روی تومور آغاز می شود. حل این مسئله مستلزم داشتن دانش اولیه از توزیع </a:t>
            </a:r>
            <a:r>
              <a:rPr lang="fa-IR" sz="2800" dirty="0" smtClean="0">
                <a:cs typeface="B Nazanin" panose="00000400000000000000" pitchFamily="2" charset="-78"/>
              </a:rPr>
              <a:t>دمایی</a:t>
            </a:r>
            <a:r>
              <a:rPr lang="en-US" sz="2800" dirty="0" smtClean="0">
                <a:cs typeface="B Nazanin" panose="00000400000000000000" pitchFamily="2" charset="-78"/>
              </a:rPr>
              <a:t>T(</a:t>
            </a:r>
            <a:r>
              <a:rPr lang="en-US" sz="2800" dirty="0" err="1" smtClean="0">
                <a:cs typeface="B Nazanin" panose="00000400000000000000" pitchFamily="2" charset="-78"/>
              </a:rPr>
              <a:t>r,t</a:t>
            </a:r>
            <a:r>
              <a:rPr lang="en-US" sz="2800" dirty="0" smtClean="0">
                <a:cs typeface="B Nazanin" panose="00000400000000000000" pitchFamily="2" charset="-78"/>
              </a:rPr>
              <a:t>=0</a:t>
            </a:r>
            <a:r>
              <a:rPr lang="en-US" sz="2800" dirty="0">
                <a:cs typeface="B Nazanin" panose="00000400000000000000" pitchFamily="2" charset="-78"/>
              </a:rPr>
              <a:t>)-T0(r) </a:t>
            </a:r>
            <a:r>
              <a:rPr lang="fa-IR" sz="2800" dirty="0">
                <a:cs typeface="B Nazanin" panose="00000400000000000000" pitchFamily="2" charset="-78"/>
              </a:rPr>
              <a:t>است که به خواص ترموفیزیکی و بیولوژیکی تومور علاوه بر شرایط محیطی حساس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4047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444483" y="1186434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معادله زیستی-حرارتی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44483" y="2050542"/>
            <a:ext cx="1703746" cy="5730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حرارت دهی مستقیم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44483" y="4642866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444483" y="2914650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اشعه دهی غیر مستقیم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44483" y="3778758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کاربردها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444483" y="326898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10876304" y="5542788"/>
            <a:ext cx="851873" cy="743712"/>
          </a:xfrm>
          <a:prstGeom prst="flowChartConnector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cs typeface="B Nazanin" panose="00000400000000000000" pitchFamily="2" charset="-78"/>
              </a:rPr>
              <a:t>10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20" name="Action Button: Back or Previous 19">
            <a:hlinkClick r:id="" action="ppaction://hlinkshowjump?jump=previousslide" highlightClick="1"/>
          </p:cNvPr>
          <p:cNvSpPr/>
          <p:nvPr/>
        </p:nvSpPr>
        <p:spPr>
          <a:xfrm>
            <a:off x="10444483" y="5797296"/>
            <a:ext cx="370289" cy="3718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1" name="Action Button: Forward or Next 20">
            <a:hlinkClick r:id="" action="ppaction://hlinkshowjump?jump=nextslide" highlightClick="1"/>
          </p:cNvPr>
          <p:cNvSpPr/>
          <p:nvPr/>
        </p:nvSpPr>
        <p:spPr>
          <a:xfrm>
            <a:off x="11760327" y="5798497"/>
            <a:ext cx="383521" cy="369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1036" y="213359"/>
            <a:ext cx="9687930" cy="57520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توزیع درجه حرارت اولیه </a:t>
            </a:r>
            <a:r>
              <a:rPr lang="en-US" sz="2800" b="1" u="sng" dirty="0">
                <a:cs typeface="B Nazanin" panose="00000400000000000000" pitchFamily="2" charset="-78"/>
              </a:rPr>
              <a:t>T0(x</a:t>
            </a:r>
            <a:r>
              <a:rPr lang="en-US" sz="2800" b="1" u="sng" dirty="0" smtClean="0">
                <a:cs typeface="B Nazanin" panose="00000400000000000000" pitchFamily="2" charset="-78"/>
              </a:rPr>
              <a:t>)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برای سهولت و بدون هر گونه تعمیم، شکل هندسی مستطیلی  شکل 1 الف و هدف مربعی را در که درون آن نشان داده شده است را در نظر می گیریم. در محور صفحه </a:t>
            </a:r>
            <a:r>
              <a:rPr lang="en-US" sz="2800" dirty="0" err="1">
                <a:cs typeface="B Nazanin" panose="00000400000000000000" pitchFamily="2" charset="-78"/>
              </a:rPr>
              <a:t>yOz</a:t>
            </a:r>
            <a:r>
              <a:rPr lang="en-US" sz="2800" dirty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درجه </a:t>
            </a:r>
            <a:r>
              <a:rPr lang="fa-IR" sz="2800" dirty="0">
                <a:cs typeface="B Nazanin" panose="00000400000000000000" pitchFamily="2" charset="-78"/>
              </a:rPr>
              <a:t>حرارت ثابت باقی مانده و تنها بستگی به ایکس دارد. پنل ب در این شکل نشان دهنده اشعه دهی غیر مستقیم توسط نانوذرات طلا است که در بخش بعدی مورد بحث قرار خواهد </a:t>
            </a:r>
            <a:r>
              <a:rPr lang="fa-IR" sz="2800" dirty="0" smtClean="0">
                <a:cs typeface="B Nazanin" panose="00000400000000000000" pitchFamily="2" charset="-78"/>
              </a:rPr>
              <a:t>گرفت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809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444483" y="1186434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معادله زیستی-حرارتی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44483" y="2050542"/>
            <a:ext cx="1703746" cy="57302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حرارت دهی مستقیم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444483" y="4642866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نتیجه گیری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444483" y="2914650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اشعه دهی غیر مستقیم 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444483" y="3778758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کاربردها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444483" y="326898"/>
            <a:ext cx="1703746" cy="57302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مقدمه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9" name="Flowchart: Connector 18"/>
          <p:cNvSpPr/>
          <p:nvPr/>
        </p:nvSpPr>
        <p:spPr>
          <a:xfrm>
            <a:off x="10876304" y="5542788"/>
            <a:ext cx="851873" cy="743712"/>
          </a:xfrm>
          <a:prstGeom prst="flowChartConnector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cs typeface="B Nazanin" panose="00000400000000000000" pitchFamily="2" charset="-78"/>
              </a:rPr>
              <a:t>11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20" name="Action Button: Back or Previous 19">
            <a:hlinkClick r:id="" action="ppaction://hlinkshowjump?jump=previousslide" highlightClick="1"/>
          </p:cNvPr>
          <p:cNvSpPr/>
          <p:nvPr/>
        </p:nvSpPr>
        <p:spPr>
          <a:xfrm>
            <a:off x="10444483" y="5797296"/>
            <a:ext cx="370289" cy="3718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1" name="Action Button: Forward or Next 20">
            <a:hlinkClick r:id="" action="ppaction://hlinkshowjump?jump=nextslide" highlightClick="1"/>
          </p:cNvPr>
          <p:cNvSpPr/>
          <p:nvPr/>
        </p:nvSpPr>
        <p:spPr>
          <a:xfrm>
            <a:off x="11760327" y="5798497"/>
            <a:ext cx="383521" cy="36945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1036" y="213359"/>
            <a:ext cx="9687930" cy="5752011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r" rtl="1"/>
            <a:endParaRPr lang="fa-IR" dirty="0" smtClean="0">
              <a:cs typeface="B Nazanin" panose="00000400000000000000" pitchFamily="2" charset="-78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596539" y="617351"/>
            <a:ext cx="3696514" cy="553180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920456" y="1773619"/>
                <a:ext cx="4940395" cy="3097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200" dirty="0">
                    <a:cs typeface="B Nazanin" panose="00000400000000000000" pitchFamily="2" charset="-78"/>
                  </a:rPr>
                  <a:t>شکل 1</a:t>
                </a:r>
                <a:r>
                  <a:rPr lang="fa-IR" sz="2200" dirty="0" smtClean="0">
                    <a:cs typeface="B Nazanin" panose="00000400000000000000" pitchFamily="2" charset="-78"/>
                  </a:rPr>
                  <a:t>:</a:t>
                </a:r>
                <a:r>
                  <a:rPr lang="en-US" sz="2200" dirty="0" smtClean="0">
                    <a:cs typeface="B Nazanin" panose="00000400000000000000" pitchFamily="2" charset="-78"/>
                  </a:rPr>
                  <a:t> </a:t>
                </a:r>
                <a:r>
                  <a:rPr lang="fa-IR" sz="2200" dirty="0" smtClean="0">
                    <a:cs typeface="B Nazanin" panose="00000400000000000000" pitchFamily="2" charset="-78"/>
                  </a:rPr>
                  <a:t>الف:حجم </a:t>
                </a:r>
                <a:r>
                  <a:rPr lang="fa-IR" sz="2200" dirty="0">
                    <a:cs typeface="B Nazanin" panose="00000400000000000000" pitchFamily="2" charset="-78"/>
                  </a:rPr>
                  <a:t>تومور در سیستم مختصات مستطیلی و شکل یک بعدی </a:t>
                </a:r>
                <a:r>
                  <a:rPr lang="fa-IR" sz="2200" dirty="0" smtClean="0">
                    <a:cs typeface="B Nazanin" panose="00000400000000000000" pitchFamily="2" charset="-78"/>
                  </a:rPr>
                  <a:t>آن</a:t>
                </a:r>
                <a:endParaRPr lang="en-US" sz="2200" smtClean="0">
                  <a:cs typeface="B Nazanin" panose="00000400000000000000" pitchFamily="2" charset="-78"/>
                </a:endParaRPr>
              </a:p>
              <a:p>
                <a:pPr algn="just" rtl="1">
                  <a:lnSpc>
                    <a:spcPct val="150000"/>
                  </a:lnSpc>
                </a:pPr>
                <a:r>
                  <a:rPr lang="fa-IR" sz="2200" smtClean="0">
                    <a:cs typeface="B Nazanin" panose="00000400000000000000" pitchFamily="2" charset="-78"/>
                  </a:rPr>
                  <a:t> </a:t>
                </a:r>
                <a:r>
                  <a:rPr lang="fa-IR" sz="2200" dirty="0">
                    <a:cs typeface="B Nazanin" panose="00000400000000000000" pitchFamily="2" charset="-78"/>
                  </a:rPr>
                  <a:t>ب: حرارت دهی با توزیع  نانوذرات طلا. طرح شماتیک از یک هدف کروی با شعاع </a:t>
                </a:r>
                <a:r>
                  <a:rPr lang="en-US" sz="2200" dirty="0">
                    <a:cs typeface="B Nazanin" panose="00000400000000000000" pitchFamily="2" charset="-78"/>
                  </a:rPr>
                  <a:t>r</a:t>
                </a:r>
                <a:r>
                  <a:rPr lang="fa-IR" sz="2200" dirty="0">
                    <a:cs typeface="B Nazanin" panose="00000400000000000000" pitchFamily="2" charset="-78"/>
                  </a:rPr>
                  <a:t> با انتشار نانوذرات طلا و تکثیر توزیع دمایی روی نانوذرات طلای </a:t>
                </a:r>
                <a:r>
                  <a:rPr lang="fa-IR" sz="2200" dirty="0" smtClean="0">
                    <a:cs typeface="B Nazanin" panose="00000400000000000000" pitchFamily="2" charset="-78"/>
                  </a:rPr>
                  <a:t>منفرد</a:t>
                </a:r>
                <a:r>
                  <a:rPr lang="en-US" sz="2200" dirty="0" smtClean="0">
                    <a:cs typeface="B Nazanin" panose="00000400000000000000" pitchFamily="2" charset="-78"/>
                  </a:rPr>
                  <a:t> </a:t>
                </a:r>
                <a:r>
                  <a:rPr lang="fa-IR" sz="2200" dirty="0" smtClean="0">
                    <a:cs typeface="B Nazanin" panose="00000400000000000000" pitchFamily="2" charset="-78"/>
                  </a:rPr>
                  <a:t>(طرح </a:t>
                </a:r>
                <a:r>
                  <a:rPr lang="fa-IR" sz="2200" dirty="0">
                    <a:cs typeface="B Nazanin" panose="00000400000000000000" pitchFamily="2" charset="-78"/>
                  </a:rPr>
                  <a:t>شماتیک از </a:t>
                </a:r>
                <a:r>
                  <a:rPr lang="en-US" sz="2200" dirty="0">
                    <a:cs typeface="B Nazanin" panose="00000400000000000000" pitchFamily="2" charset="-78"/>
                  </a:rPr>
                  <a:t>(</a:t>
                </a:r>
                <a14:m>
                  <m:oMath xmlns:m="http://schemas.openxmlformats.org/officeDocument/2006/math">
                    <m:r>
                      <a:rPr lang="ar-SA" sz="220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a-IR" sz="2200" dirty="0">
                    <a:cs typeface="B Nazanin" panose="00000400000000000000" pitchFamily="2" charset="-78"/>
                  </a:rPr>
                  <a:t> در برابر </a:t>
                </a:r>
                <a:r>
                  <a:rPr lang="en-US" sz="2200" dirty="0">
                    <a:cs typeface="B Nazanin" panose="00000400000000000000" pitchFamily="2" charset="-78"/>
                  </a:rPr>
                  <a:t>r</a:t>
                </a:r>
                <a:r>
                  <a:rPr lang="fa-IR" sz="2200" dirty="0">
                    <a:cs typeface="B Nazanin" panose="00000400000000000000" pitchFamily="2" charset="-78"/>
                  </a:rPr>
                  <a:t>).</a:t>
                </a:r>
                <a:endParaRPr lang="en-US" sz="22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456" y="1773619"/>
                <a:ext cx="4940395" cy="3097002"/>
              </a:xfrm>
              <a:prstGeom prst="rect">
                <a:avLst/>
              </a:prstGeom>
              <a:blipFill rotWithShape="0">
                <a:blip r:embed="rId4"/>
                <a:stretch>
                  <a:fillRect l="-2959" r="-1480" b="-3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251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250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 madsg.com</dc:creator>
  <dc:description>madsg.com</dc:description>
  <cp:lastModifiedBy>8p</cp:lastModifiedBy>
  <cp:revision>20</cp:revision>
  <dcterms:created xsi:type="dcterms:W3CDTF">2014-08-22T08:53:40Z</dcterms:created>
  <dcterms:modified xsi:type="dcterms:W3CDTF">2017-12-16T10:58:13Z</dcterms:modified>
</cp:coreProperties>
</file>