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4" d="100"/>
          <a:sy n="74" d="100"/>
        </p:scale>
        <p:origin x="53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7191A2-13ED-48B1-9042-A4E5979FA8F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1943549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191A2-13ED-48B1-9042-A4E5979FA8F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158269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191A2-13ED-48B1-9042-A4E5979FA8F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2474351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7191A2-13ED-48B1-9042-A4E5979FA8F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2801285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191A2-13ED-48B1-9042-A4E5979FA8FE}"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2517463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7191A2-13ED-48B1-9042-A4E5979FA8F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112535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7191A2-13ED-48B1-9042-A4E5979FA8FE}"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1410277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7191A2-13ED-48B1-9042-A4E5979FA8FE}"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644204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191A2-13ED-48B1-9042-A4E5979FA8FE}"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2538237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191A2-13ED-48B1-9042-A4E5979FA8F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3095483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191A2-13ED-48B1-9042-A4E5979FA8FE}"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FF92-ED36-4C7E-9C76-E831FBF1AD14}" type="slidenum">
              <a:rPr lang="en-US" smtClean="0"/>
              <a:t>‹#›</a:t>
            </a:fld>
            <a:endParaRPr lang="en-US"/>
          </a:p>
        </p:txBody>
      </p:sp>
    </p:spTree>
    <p:extLst>
      <p:ext uri="{BB962C8B-B14F-4D97-AF65-F5344CB8AC3E}">
        <p14:creationId xmlns:p14="http://schemas.microsoft.com/office/powerpoint/2010/main" val="156242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7191A2-13ED-48B1-9042-A4E5979FA8FE}"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BFF92-ED36-4C7E-9C76-E831FBF1AD14}" type="slidenum">
              <a:rPr lang="en-US" smtClean="0"/>
              <a:t>‹#›</a:t>
            </a:fld>
            <a:endParaRPr lang="en-US"/>
          </a:p>
        </p:txBody>
      </p:sp>
    </p:spTree>
    <p:extLst>
      <p:ext uri="{BB962C8B-B14F-4D97-AF65-F5344CB8AC3E}">
        <p14:creationId xmlns:p14="http://schemas.microsoft.com/office/powerpoint/2010/main" val="1599951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ounded Rectangle 2"/>
          <p:cNvSpPr/>
          <p:nvPr/>
        </p:nvSpPr>
        <p:spPr>
          <a:xfrm>
            <a:off x="10444483" y="1186434"/>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مقدمه</a:t>
            </a:r>
            <a:endParaRPr lang="en-US" dirty="0">
              <a:cs typeface="B Nazanin" panose="00000400000000000000" pitchFamily="2" charset="-78"/>
            </a:endParaRPr>
          </a:p>
        </p:txBody>
      </p:sp>
      <p:sp>
        <p:nvSpPr>
          <p:cNvPr id="5" name="Rounded Rectangle 4"/>
          <p:cNvSpPr/>
          <p:nvPr/>
        </p:nvSpPr>
        <p:spPr>
          <a:xfrm>
            <a:off x="10444483" y="2050542"/>
            <a:ext cx="1703746" cy="573024"/>
          </a:xfrm>
          <a:prstGeom prst="round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مواد و روش ها</a:t>
            </a:r>
            <a:endParaRPr lang="en-US" dirty="0">
              <a:cs typeface="B Nazanin" panose="00000400000000000000" pitchFamily="2" charset="-78"/>
            </a:endParaRPr>
          </a:p>
        </p:txBody>
      </p:sp>
      <p:sp>
        <p:nvSpPr>
          <p:cNvPr id="6" name="Rounded Rectangle 5"/>
          <p:cNvSpPr/>
          <p:nvPr/>
        </p:nvSpPr>
        <p:spPr>
          <a:xfrm>
            <a:off x="10444483" y="4642866"/>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7" name="Rounded Rectangle 6"/>
          <p:cNvSpPr/>
          <p:nvPr/>
        </p:nvSpPr>
        <p:spPr>
          <a:xfrm>
            <a:off x="10444483" y="2914650"/>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8" name="Rounded Rectangle 7"/>
          <p:cNvSpPr/>
          <p:nvPr/>
        </p:nvSpPr>
        <p:spPr>
          <a:xfrm>
            <a:off x="10444483" y="377875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9" name="Rounded Rectangle 8"/>
          <p:cNvSpPr/>
          <p:nvPr/>
        </p:nvSpPr>
        <p:spPr>
          <a:xfrm>
            <a:off x="10444483" y="32689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چکیده</a:t>
            </a:r>
            <a:endParaRPr lang="en-US" dirty="0">
              <a:cs typeface="B Nazanin" panose="00000400000000000000" pitchFamily="2" charset="-78"/>
            </a:endParaRPr>
          </a:p>
        </p:txBody>
      </p:sp>
      <p:sp>
        <p:nvSpPr>
          <p:cNvPr id="19" name="Flowchart: Connector 18"/>
          <p:cNvSpPr/>
          <p:nvPr/>
        </p:nvSpPr>
        <p:spPr>
          <a:xfrm>
            <a:off x="10876304" y="5542788"/>
            <a:ext cx="851873" cy="743712"/>
          </a:xfrm>
          <a:prstGeom prst="flowChartConnector">
            <a:avLst/>
          </a:prstGeom>
          <a:effectLst>
            <a:outerShdw blurRad="57150" dist="19050" dir="5400000" algn="ctr" rotWithShape="0">
              <a:srgbClr val="000000">
                <a:alpha val="63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cs typeface="B Nazanin" panose="00000400000000000000" pitchFamily="2" charset="-78"/>
              </a:rPr>
              <a:t>11</a:t>
            </a:r>
            <a:endParaRPr lang="en-US" sz="2400" dirty="0">
              <a:cs typeface="B Nazanin" panose="00000400000000000000" pitchFamily="2" charset="-78"/>
            </a:endParaRPr>
          </a:p>
        </p:txBody>
      </p:sp>
      <p:sp>
        <p:nvSpPr>
          <p:cNvPr id="20" name="Action Button: Back or Previous 19">
            <a:hlinkClick r:id="" action="ppaction://hlinkshowjump?jump=previousslide" highlightClick="1"/>
          </p:cNvPr>
          <p:cNvSpPr/>
          <p:nvPr/>
        </p:nvSpPr>
        <p:spPr>
          <a:xfrm>
            <a:off x="10444483" y="5797296"/>
            <a:ext cx="370289" cy="3718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1" name="Action Button: Forward or Next 20">
            <a:hlinkClick r:id="" action="ppaction://hlinkshowjump?jump=nextslide" highlightClick="1"/>
          </p:cNvPr>
          <p:cNvSpPr/>
          <p:nvPr/>
        </p:nvSpPr>
        <p:spPr>
          <a:xfrm>
            <a:off x="11760327" y="5798497"/>
            <a:ext cx="383521" cy="3694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2" name="TextBox 21"/>
          <p:cNvSpPr txBox="1"/>
          <p:nvPr/>
        </p:nvSpPr>
        <p:spPr>
          <a:xfrm>
            <a:off x="151036" y="213360"/>
            <a:ext cx="9687930" cy="5141286"/>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r" rtl="1"/>
            <a:endParaRPr lang="fa-IR" sz="2400" b="1" dirty="0">
              <a:effectLst>
                <a:outerShdw blurRad="38100" dist="38100" dir="2700000" algn="tl">
                  <a:srgbClr val="000000">
                    <a:alpha val="43137"/>
                  </a:srgbClr>
                </a:outerShdw>
              </a:effectLst>
              <a:cs typeface="B Nazanin" panose="00000400000000000000" pitchFamily="2" charset="-78"/>
            </a:endParaRP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مواد و روش ها</a:t>
            </a:r>
            <a:endParaRPr lang="fa-IR" sz="9600" b="1" dirty="0">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31367531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ounded Rectangle 2"/>
          <p:cNvSpPr/>
          <p:nvPr/>
        </p:nvSpPr>
        <p:spPr>
          <a:xfrm>
            <a:off x="10444483" y="1186434"/>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مقدمه</a:t>
            </a:r>
            <a:endParaRPr lang="en-US" dirty="0">
              <a:cs typeface="B Nazanin" panose="00000400000000000000" pitchFamily="2" charset="-78"/>
            </a:endParaRPr>
          </a:p>
        </p:txBody>
      </p:sp>
      <p:sp>
        <p:nvSpPr>
          <p:cNvPr id="5" name="Rounded Rectangle 4"/>
          <p:cNvSpPr/>
          <p:nvPr/>
        </p:nvSpPr>
        <p:spPr>
          <a:xfrm>
            <a:off x="10444483" y="2050542"/>
            <a:ext cx="1703746" cy="573024"/>
          </a:xfrm>
          <a:prstGeom prst="round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مواد و روش ها</a:t>
            </a:r>
            <a:endParaRPr lang="en-US" dirty="0">
              <a:cs typeface="B Nazanin" panose="00000400000000000000" pitchFamily="2" charset="-78"/>
            </a:endParaRPr>
          </a:p>
        </p:txBody>
      </p:sp>
      <p:sp>
        <p:nvSpPr>
          <p:cNvPr id="6" name="Rounded Rectangle 5"/>
          <p:cNvSpPr/>
          <p:nvPr/>
        </p:nvSpPr>
        <p:spPr>
          <a:xfrm>
            <a:off x="10444483" y="4642866"/>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7" name="Rounded Rectangle 6"/>
          <p:cNvSpPr/>
          <p:nvPr/>
        </p:nvSpPr>
        <p:spPr>
          <a:xfrm>
            <a:off x="10444483" y="2914650"/>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8" name="Rounded Rectangle 7"/>
          <p:cNvSpPr/>
          <p:nvPr/>
        </p:nvSpPr>
        <p:spPr>
          <a:xfrm>
            <a:off x="10444483" y="377875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9" name="Rounded Rectangle 8"/>
          <p:cNvSpPr/>
          <p:nvPr/>
        </p:nvSpPr>
        <p:spPr>
          <a:xfrm>
            <a:off x="10444483" y="32689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چکیده</a:t>
            </a:r>
            <a:endParaRPr lang="en-US" dirty="0">
              <a:cs typeface="B Nazanin" panose="00000400000000000000" pitchFamily="2" charset="-78"/>
            </a:endParaRPr>
          </a:p>
        </p:txBody>
      </p:sp>
      <p:sp>
        <p:nvSpPr>
          <p:cNvPr id="19" name="Flowchart: Connector 18"/>
          <p:cNvSpPr/>
          <p:nvPr/>
        </p:nvSpPr>
        <p:spPr>
          <a:xfrm>
            <a:off x="10876304" y="5542788"/>
            <a:ext cx="851873" cy="743712"/>
          </a:xfrm>
          <a:prstGeom prst="flowChartConnector">
            <a:avLst/>
          </a:prstGeom>
          <a:effectLst>
            <a:outerShdw blurRad="57150" dist="19050" dir="5400000" algn="ctr" rotWithShape="0">
              <a:srgbClr val="000000">
                <a:alpha val="63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cs typeface="B Nazanin" panose="00000400000000000000" pitchFamily="2" charset="-78"/>
              </a:rPr>
              <a:t>12</a:t>
            </a:r>
            <a:endParaRPr lang="en-US" sz="2400" dirty="0">
              <a:cs typeface="B Nazanin" panose="00000400000000000000" pitchFamily="2" charset="-78"/>
            </a:endParaRPr>
          </a:p>
        </p:txBody>
      </p:sp>
      <p:sp>
        <p:nvSpPr>
          <p:cNvPr id="20" name="Action Button: Back or Previous 19">
            <a:hlinkClick r:id="" action="ppaction://hlinkshowjump?jump=previousslide" highlightClick="1"/>
          </p:cNvPr>
          <p:cNvSpPr/>
          <p:nvPr/>
        </p:nvSpPr>
        <p:spPr>
          <a:xfrm>
            <a:off x="10444483" y="5797296"/>
            <a:ext cx="370289" cy="3718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1" name="Action Button: Forward or Next 20">
            <a:hlinkClick r:id="" action="ppaction://hlinkshowjump?jump=nextslide" highlightClick="1"/>
          </p:cNvPr>
          <p:cNvSpPr/>
          <p:nvPr/>
        </p:nvSpPr>
        <p:spPr>
          <a:xfrm>
            <a:off x="11760327" y="5798497"/>
            <a:ext cx="383521" cy="3694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2" name="TextBox 21"/>
          <p:cNvSpPr txBox="1"/>
          <p:nvPr/>
        </p:nvSpPr>
        <p:spPr>
          <a:xfrm>
            <a:off x="151036" y="213359"/>
            <a:ext cx="9687930" cy="5752011"/>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مواد میوه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سه رقم هلو با مشخصات رنگ ظاهری زمینه ارزیابی شدند. ژنوتیپ های نرم </a:t>
            </a:r>
            <a:r>
              <a:rPr lang="fa-IR" sz="2800" dirty="0" smtClean="0">
                <a:cs typeface="B Nazanin" panose="00000400000000000000" pitchFamily="2" charset="-78"/>
              </a:rPr>
              <a:t>شامل</a:t>
            </a:r>
            <a:r>
              <a:rPr lang="en-GB" sz="2800" dirty="0" smtClean="0">
                <a:cs typeface="B Nazanin" panose="00000400000000000000" pitchFamily="2" charset="-78"/>
              </a:rPr>
              <a:t>Ryan Sun </a:t>
            </a:r>
            <a:r>
              <a:rPr lang="fa-IR" sz="2800" dirty="0" smtClean="0">
                <a:cs typeface="B Nazanin" panose="00000400000000000000" pitchFamily="2" charset="-78"/>
              </a:rPr>
              <a:t> و </a:t>
            </a:r>
            <a:r>
              <a:rPr lang="en-GB" sz="2800" dirty="0" smtClean="0">
                <a:cs typeface="B Nazanin" panose="00000400000000000000" pitchFamily="2" charset="-78"/>
              </a:rPr>
              <a:t> Sweet  September</a:t>
            </a:r>
            <a:r>
              <a:rPr lang="fa-IR" sz="2800" dirty="0" smtClean="0">
                <a:cs typeface="B Nazanin" panose="00000400000000000000" pitchFamily="2" charset="-78"/>
              </a:rPr>
              <a:t>و </a:t>
            </a:r>
            <a:r>
              <a:rPr lang="fa-IR" sz="2800" dirty="0">
                <a:cs typeface="B Nazanin" panose="00000400000000000000" pitchFamily="2" charset="-78"/>
              </a:rPr>
              <a:t>نوع سفت </a:t>
            </a:r>
            <a:r>
              <a:rPr lang="fa-IR" sz="2800" dirty="0" smtClean="0">
                <a:cs typeface="B Nazanin" panose="00000400000000000000" pitchFamily="2" charset="-78"/>
              </a:rPr>
              <a:t>شامل </a:t>
            </a:r>
            <a:r>
              <a:rPr lang="en-GB" sz="2800" dirty="0" err="1" smtClean="0">
                <a:cs typeface="B Nazanin" panose="00000400000000000000" pitchFamily="2" charset="-78"/>
              </a:rPr>
              <a:t>Kakamas</a:t>
            </a:r>
            <a:r>
              <a:rPr lang="fa-IR" sz="2800" dirty="0" smtClean="0">
                <a:cs typeface="B Nazanin" panose="00000400000000000000" pitchFamily="2" charset="-78"/>
              </a:rPr>
              <a:t> بودند</a:t>
            </a:r>
            <a:r>
              <a:rPr lang="fa-IR" sz="2800" dirty="0">
                <a:cs typeface="B Nazanin" panose="00000400000000000000" pitchFamily="2" charset="-78"/>
              </a:rPr>
              <a:t>. میوه ها از یک باغ تجاری واقع در مرکز شیلی برداشت شدند. ۱۵ درخت از هر واریته که از نظر تولید یکنواخت بودند انتخاب شدند. میوه ها به طور متوالی هر ۲ تا ۳روز برای کل ۲۴۰ نمونه برداشت شدند. </a:t>
            </a:r>
            <a:endParaRPr lang="en-US" sz="2800" dirty="0">
              <a:cs typeface="B Nazanin" panose="00000400000000000000" pitchFamily="2" charset="-78"/>
            </a:endParaRPr>
          </a:p>
        </p:txBody>
      </p:sp>
    </p:spTree>
    <p:extLst>
      <p:ext uri="{BB962C8B-B14F-4D97-AF65-F5344CB8AC3E}">
        <p14:creationId xmlns:p14="http://schemas.microsoft.com/office/powerpoint/2010/main" val="16665973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ounded Rectangle 2"/>
          <p:cNvSpPr/>
          <p:nvPr/>
        </p:nvSpPr>
        <p:spPr>
          <a:xfrm>
            <a:off x="10444483" y="1186434"/>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مقدمه</a:t>
            </a:r>
            <a:endParaRPr lang="en-US" dirty="0">
              <a:cs typeface="B Nazanin" panose="00000400000000000000" pitchFamily="2" charset="-78"/>
            </a:endParaRPr>
          </a:p>
        </p:txBody>
      </p:sp>
      <p:sp>
        <p:nvSpPr>
          <p:cNvPr id="5" name="Rounded Rectangle 4"/>
          <p:cNvSpPr/>
          <p:nvPr/>
        </p:nvSpPr>
        <p:spPr>
          <a:xfrm>
            <a:off x="10444483" y="2050542"/>
            <a:ext cx="1703746" cy="573024"/>
          </a:xfrm>
          <a:prstGeom prst="round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مواد و روش ها</a:t>
            </a:r>
            <a:endParaRPr lang="en-US" dirty="0">
              <a:cs typeface="B Nazanin" panose="00000400000000000000" pitchFamily="2" charset="-78"/>
            </a:endParaRPr>
          </a:p>
        </p:txBody>
      </p:sp>
      <p:sp>
        <p:nvSpPr>
          <p:cNvPr id="6" name="Rounded Rectangle 5"/>
          <p:cNvSpPr/>
          <p:nvPr/>
        </p:nvSpPr>
        <p:spPr>
          <a:xfrm>
            <a:off x="10444483" y="4642866"/>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7" name="Rounded Rectangle 6"/>
          <p:cNvSpPr/>
          <p:nvPr/>
        </p:nvSpPr>
        <p:spPr>
          <a:xfrm>
            <a:off x="10444483" y="2914650"/>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8" name="Rounded Rectangle 7"/>
          <p:cNvSpPr/>
          <p:nvPr/>
        </p:nvSpPr>
        <p:spPr>
          <a:xfrm>
            <a:off x="10444483" y="377875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9" name="Rounded Rectangle 8"/>
          <p:cNvSpPr/>
          <p:nvPr/>
        </p:nvSpPr>
        <p:spPr>
          <a:xfrm>
            <a:off x="10444483" y="32689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چکیده</a:t>
            </a:r>
            <a:endParaRPr lang="en-US" dirty="0">
              <a:cs typeface="B Nazanin" panose="00000400000000000000" pitchFamily="2" charset="-78"/>
            </a:endParaRPr>
          </a:p>
        </p:txBody>
      </p:sp>
      <p:sp>
        <p:nvSpPr>
          <p:cNvPr id="19" name="Flowchart: Connector 18"/>
          <p:cNvSpPr/>
          <p:nvPr/>
        </p:nvSpPr>
        <p:spPr>
          <a:xfrm>
            <a:off x="10876304" y="5542788"/>
            <a:ext cx="851873" cy="743712"/>
          </a:xfrm>
          <a:prstGeom prst="flowChartConnector">
            <a:avLst/>
          </a:prstGeom>
          <a:effectLst>
            <a:outerShdw blurRad="57150" dist="19050" dir="5400000" algn="ctr" rotWithShape="0">
              <a:srgbClr val="000000">
                <a:alpha val="63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cs typeface="B Nazanin" panose="00000400000000000000" pitchFamily="2" charset="-78"/>
              </a:rPr>
              <a:t>13</a:t>
            </a:r>
            <a:endParaRPr lang="en-US" sz="2400" dirty="0">
              <a:cs typeface="B Nazanin" panose="00000400000000000000" pitchFamily="2" charset="-78"/>
            </a:endParaRPr>
          </a:p>
        </p:txBody>
      </p:sp>
      <p:sp>
        <p:nvSpPr>
          <p:cNvPr id="20" name="Action Button: Back or Previous 19">
            <a:hlinkClick r:id="" action="ppaction://hlinkshowjump?jump=previousslide" highlightClick="1"/>
          </p:cNvPr>
          <p:cNvSpPr/>
          <p:nvPr/>
        </p:nvSpPr>
        <p:spPr>
          <a:xfrm>
            <a:off x="10444483" y="5797296"/>
            <a:ext cx="370289" cy="3718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1" name="Action Button: Forward or Next 20">
            <a:hlinkClick r:id="" action="ppaction://hlinkshowjump?jump=nextslide" highlightClick="1"/>
          </p:cNvPr>
          <p:cNvSpPr/>
          <p:nvPr/>
        </p:nvSpPr>
        <p:spPr>
          <a:xfrm>
            <a:off x="11760327" y="5798497"/>
            <a:ext cx="383521" cy="3694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2" name="TextBox 21"/>
          <p:cNvSpPr txBox="1"/>
          <p:nvPr/>
        </p:nvSpPr>
        <p:spPr>
          <a:xfrm>
            <a:off x="151036" y="213359"/>
            <a:ext cx="9687930" cy="5752011"/>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رسیدگی میوه به طور چشمی در باغ برآورد شد و میوه ها در توده های مختلف بر اساس رنگ زمینه پوست برداشت شدند. سپس میوه ها به آزمایشگاه انتقال یافته و تحت شرایط نور سفید به چهار سطح رنگ زمینه طبقه بندی شدند که بیانگر کلاس های رسیدگی مورد استفاده در این آزمایش بودند</a:t>
            </a:r>
            <a:r>
              <a:rPr lang="fa-IR" sz="2800" dirty="0" smtClean="0">
                <a:cs typeface="B Nazanin" panose="00000400000000000000" pitchFamily="2" charset="-78"/>
              </a:rPr>
              <a:t>. </a:t>
            </a:r>
            <a:r>
              <a:rPr lang="en-GB" sz="2800" dirty="0" smtClean="0">
                <a:cs typeface="B Nazanin" panose="00000400000000000000" pitchFamily="2" charset="-78"/>
              </a:rPr>
              <a:t>M1</a:t>
            </a:r>
            <a:r>
              <a:rPr lang="fa-IR" sz="2800" dirty="0" smtClean="0">
                <a:cs typeface="B Nazanin" panose="00000400000000000000" pitchFamily="2" charset="-78"/>
              </a:rPr>
              <a:t> (</a:t>
            </a:r>
            <a:r>
              <a:rPr lang="fa-IR" sz="2800" dirty="0">
                <a:cs typeface="B Nazanin" panose="00000400000000000000" pitchFamily="2" charset="-78"/>
              </a:rPr>
              <a:t>سبز)، </a:t>
            </a:r>
            <a:r>
              <a:rPr lang="en-GB" sz="2800" dirty="0" smtClean="0">
                <a:cs typeface="B Nazanin" panose="00000400000000000000" pitchFamily="2" charset="-78"/>
              </a:rPr>
              <a:t>M2</a:t>
            </a:r>
            <a:r>
              <a:rPr lang="fa-IR" sz="2800" dirty="0" smtClean="0">
                <a:cs typeface="B Nazanin" panose="00000400000000000000" pitchFamily="2" charset="-78"/>
              </a:rPr>
              <a:t> (</a:t>
            </a:r>
            <a:r>
              <a:rPr lang="fa-IR" sz="2800" dirty="0">
                <a:cs typeface="B Nazanin" panose="00000400000000000000" pitchFamily="2" charset="-78"/>
              </a:rPr>
              <a:t>زرد سبز)، </a:t>
            </a:r>
            <a:r>
              <a:rPr lang="en-GB" sz="2800" dirty="0" smtClean="0">
                <a:cs typeface="B Nazanin" panose="00000400000000000000" pitchFamily="2" charset="-78"/>
              </a:rPr>
              <a:t>M3</a:t>
            </a:r>
            <a:r>
              <a:rPr lang="fa-IR" sz="2800" dirty="0" smtClean="0">
                <a:cs typeface="B Nazanin" panose="00000400000000000000" pitchFamily="2" charset="-78"/>
              </a:rPr>
              <a:t> (</a:t>
            </a:r>
            <a:r>
              <a:rPr lang="fa-IR" sz="2800" dirty="0">
                <a:cs typeface="B Nazanin" panose="00000400000000000000" pitchFamily="2" charset="-78"/>
              </a:rPr>
              <a:t>زرد) و </a:t>
            </a:r>
            <a:r>
              <a:rPr lang="en-GB" sz="2800" dirty="0" smtClean="0">
                <a:cs typeface="B Nazanin" panose="00000400000000000000" pitchFamily="2" charset="-78"/>
              </a:rPr>
              <a:t>M4</a:t>
            </a:r>
            <a:r>
              <a:rPr lang="fa-IR" sz="2800" dirty="0" smtClean="0">
                <a:cs typeface="B Nazanin" panose="00000400000000000000" pitchFamily="2" charset="-78"/>
              </a:rPr>
              <a:t> (</a:t>
            </a:r>
            <a:r>
              <a:rPr lang="fa-IR" sz="2800" dirty="0">
                <a:cs typeface="B Nazanin" panose="00000400000000000000" pitchFamily="2" charset="-78"/>
              </a:rPr>
              <a:t>پرتقالی زرد) هر کدام دارای۶۰ میوه بودند.</a:t>
            </a:r>
            <a:endParaRPr lang="en-US" sz="2800" dirty="0">
              <a:cs typeface="B Nazanin" panose="00000400000000000000" pitchFamily="2" charset="-78"/>
            </a:endParaRPr>
          </a:p>
        </p:txBody>
      </p:sp>
    </p:spTree>
    <p:extLst>
      <p:ext uri="{BB962C8B-B14F-4D97-AF65-F5344CB8AC3E}">
        <p14:creationId xmlns:p14="http://schemas.microsoft.com/office/powerpoint/2010/main" val="2507267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Rounded Rectangle 2"/>
          <p:cNvSpPr/>
          <p:nvPr/>
        </p:nvSpPr>
        <p:spPr>
          <a:xfrm>
            <a:off x="10444483" y="1186434"/>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مقدمه</a:t>
            </a:r>
            <a:endParaRPr lang="en-US" dirty="0">
              <a:cs typeface="B Nazanin" panose="00000400000000000000" pitchFamily="2" charset="-78"/>
            </a:endParaRPr>
          </a:p>
        </p:txBody>
      </p:sp>
      <p:sp>
        <p:nvSpPr>
          <p:cNvPr id="5" name="Rounded Rectangle 4"/>
          <p:cNvSpPr/>
          <p:nvPr/>
        </p:nvSpPr>
        <p:spPr>
          <a:xfrm>
            <a:off x="10444483" y="2050542"/>
            <a:ext cx="1703746" cy="573024"/>
          </a:xfrm>
          <a:prstGeom prst="roundRect">
            <a:avLst/>
          </a:prstGeom>
          <a:solidFill>
            <a:schemeClr val="accent2">
              <a:lumMod val="60000"/>
              <a:lumOff val="40000"/>
            </a:schemeClr>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مواد و روش ها</a:t>
            </a:r>
            <a:endParaRPr lang="en-US" dirty="0">
              <a:cs typeface="B Nazanin" panose="00000400000000000000" pitchFamily="2" charset="-78"/>
            </a:endParaRPr>
          </a:p>
        </p:txBody>
      </p:sp>
      <p:sp>
        <p:nvSpPr>
          <p:cNvPr id="6" name="Rounded Rectangle 5"/>
          <p:cNvSpPr/>
          <p:nvPr/>
        </p:nvSpPr>
        <p:spPr>
          <a:xfrm>
            <a:off x="10444483" y="4642866"/>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7" name="Rounded Rectangle 6"/>
          <p:cNvSpPr/>
          <p:nvPr/>
        </p:nvSpPr>
        <p:spPr>
          <a:xfrm>
            <a:off x="10444483" y="2914650"/>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نتایج و بحث</a:t>
            </a:r>
            <a:endParaRPr lang="en-US" dirty="0">
              <a:cs typeface="B Nazanin" panose="00000400000000000000" pitchFamily="2" charset="-78"/>
            </a:endParaRPr>
          </a:p>
        </p:txBody>
      </p:sp>
      <p:sp>
        <p:nvSpPr>
          <p:cNvPr id="8" name="Rounded Rectangle 7"/>
          <p:cNvSpPr/>
          <p:nvPr/>
        </p:nvSpPr>
        <p:spPr>
          <a:xfrm>
            <a:off x="10444483" y="377875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9" name="Rounded Rectangle 8"/>
          <p:cNvSpPr/>
          <p:nvPr/>
        </p:nvSpPr>
        <p:spPr>
          <a:xfrm>
            <a:off x="10444483" y="326898"/>
            <a:ext cx="1703746" cy="573024"/>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Nazanin" panose="00000400000000000000" pitchFamily="2" charset="-78"/>
              </a:rPr>
              <a:t>چکیده</a:t>
            </a:r>
            <a:endParaRPr lang="en-US" dirty="0">
              <a:cs typeface="B Nazanin" panose="00000400000000000000" pitchFamily="2" charset="-78"/>
            </a:endParaRPr>
          </a:p>
        </p:txBody>
      </p:sp>
      <p:sp>
        <p:nvSpPr>
          <p:cNvPr id="19" name="Flowchart: Connector 18"/>
          <p:cNvSpPr/>
          <p:nvPr/>
        </p:nvSpPr>
        <p:spPr>
          <a:xfrm>
            <a:off x="10876304" y="5542788"/>
            <a:ext cx="851873" cy="743712"/>
          </a:xfrm>
          <a:prstGeom prst="flowChartConnector">
            <a:avLst/>
          </a:prstGeom>
          <a:effectLst>
            <a:outerShdw blurRad="57150" dist="19050" dir="5400000" algn="ctr" rotWithShape="0">
              <a:srgbClr val="000000">
                <a:alpha val="63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dirty="0" smtClean="0">
                <a:cs typeface="B Nazanin" panose="00000400000000000000" pitchFamily="2" charset="-78"/>
              </a:rPr>
              <a:t>14</a:t>
            </a:r>
            <a:endParaRPr lang="en-US" sz="2400" dirty="0">
              <a:cs typeface="B Nazanin" panose="00000400000000000000" pitchFamily="2" charset="-78"/>
            </a:endParaRPr>
          </a:p>
        </p:txBody>
      </p:sp>
      <p:sp>
        <p:nvSpPr>
          <p:cNvPr id="20" name="Action Button: Back or Previous 19">
            <a:hlinkClick r:id="" action="ppaction://hlinkshowjump?jump=previousslide" highlightClick="1"/>
          </p:cNvPr>
          <p:cNvSpPr/>
          <p:nvPr/>
        </p:nvSpPr>
        <p:spPr>
          <a:xfrm>
            <a:off x="10444483" y="5797296"/>
            <a:ext cx="370289" cy="371856"/>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1" name="Action Button: Forward or Next 20">
            <a:hlinkClick r:id="" action="ppaction://hlinkshowjump?jump=nextslide" highlightClick="1"/>
          </p:cNvPr>
          <p:cNvSpPr/>
          <p:nvPr/>
        </p:nvSpPr>
        <p:spPr>
          <a:xfrm>
            <a:off x="11760327" y="5798497"/>
            <a:ext cx="383521" cy="36945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22" name="TextBox 21"/>
          <p:cNvSpPr txBox="1"/>
          <p:nvPr/>
        </p:nvSpPr>
        <p:spPr>
          <a:xfrm>
            <a:off x="151036" y="213359"/>
            <a:ext cx="9687930" cy="5752011"/>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just" rtl="1">
              <a:lnSpc>
                <a:spcPct val="150000"/>
              </a:lnSpc>
            </a:pPr>
            <a:r>
              <a:rPr lang="fa-IR" sz="2800" b="1" u="sng" dirty="0">
                <a:cs typeface="B Nazanin" panose="00000400000000000000" pitchFamily="2" charset="-78"/>
              </a:rPr>
              <a:t> تفکیک کلاس های </a:t>
            </a:r>
            <a:r>
              <a:rPr lang="fa-IR" sz="2800" b="1" u="sng" dirty="0" smtClean="0">
                <a:cs typeface="B Nazanin" panose="00000400000000000000" pitchFamily="2" charset="-78"/>
              </a:rPr>
              <a:t>رسیدگی</a:t>
            </a:r>
          </a:p>
          <a:p>
            <a:pPr marL="457200" indent="-457200" algn="just" rtl="1">
              <a:lnSpc>
                <a:spcPct val="150000"/>
              </a:lnSpc>
              <a:buFont typeface="Wingdings" panose="05000000000000000000" pitchFamily="2" charset="2"/>
              <a:buChar char="§"/>
            </a:pPr>
            <a:r>
              <a:rPr lang="en-GB" sz="2800" dirty="0">
                <a:cs typeface="B Nazanin" panose="00000400000000000000" pitchFamily="2" charset="-78"/>
              </a:rPr>
              <a:t>SSC</a:t>
            </a:r>
            <a:r>
              <a:rPr lang="fa-IR" sz="2800" dirty="0">
                <a:cs typeface="B Nazanin" panose="00000400000000000000" pitchFamily="2" charset="-78"/>
              </a:rPr>
              <a:t> </a:t>
            </a:r>
            <a:r>
              <a:rPr lang="fa-IR" sz="2800" dirty="0" smtClean="0">
                <a:cs typeface="B Nazanin" panose="00000400000000000000" pitchFamily="2" charset="-78"/>
              </a:rPr>
              <a:t>با انکسارسنج</a:t>
            </a:r>
            <a:r>
              <a:rPr lang="en-GB" sz="2800" dirty="0" smtClean="0">
                <a:cs typeface="B Nazanin" panose="00000400000000000000" pitchFamily="2" charset="-78"/>
              </a:rPr>
              <a:t>PAL-1 </a:t>
            </a:r>
            <a:r>
              <a:rPr lang="fa-IR" sz="2800" dirty="0" smtClean="0">
                <a:cs typeface="B Nazanin" panose="00000400000000000000" pitchFamily="2" charset="-78"/>
              </a:rPr>
              <a:t> متعادل </a:t>
            </a:r>
            <a:r>
              <a:rPr lang="fa-IR" sz="2800" dirty="0">
                <a:cs typeface="B Nazanin" panose="00000400000000000000" pitchFamily="2" charset="-78"/>
              </a:rPr>
              <a:t>حرارتی (آتاگو-توکیو ژاپن) اندازه گیری شد. رنگ پوست با </a:t>
            </a:r>
            <a:r>
              <a:rPr lang="fa-IR" sz="2800" dirty="0" smtClean="0">
                <a:cs typeface="B Nazanin" panose="00000400000000000000" pitchFamily="2" charset="-78"/>
              </a:rPr>
              <a:t>کالریمتر</a:t>
            </a:r>
            <a:r>
              <a:rPr lang="en-GB" sz="2800" dirty="0" smtClean="0">
                <a:cs typeface="B Nazanin" panose="00000400000000000000" pitchFamily="2" charset="-78"/>
              </a:rPr>
              <a:t>CR-400 </a:t>
            </a:r>
            <a:r>
              <a:rPr lang="fa-IR" sz="2800" dirty="0" smtClean="0">
                <a:cs typeface="B Nazanin" panose="00000400000000000000" pitchFamily="2" charset="-78"/>
              </a:rPr>
              <a:t> تعیین </a:t>
            </a:r>
            <a:r>
              <a:rPr lang="fa-IR" sz="2800" dirty="0">
                <a:cs typeface="B Nazanin" panose="00000400000000000000" pitchFamily="2" charset="-78"/>
              </a:rPr>
              <a:t>شد. کروما و زاویه رنگی برای تعیین میزان تغییرات در رنگ پوست از سبز تا زرد طی رسیدگی  استفاده شدند. بر اساس آزمون های سوزنی، سفتی توسط دو روش اندازه گیری </a:t>
            </a:r>
            <a:r>
              <a:rPr lang="fa-IR" sz="2800" dirty="0" smtClean="0">
                <a:cs typeface="B Nazanin" panose="00000400000000000000" pitchFamily="2" charset="-78"/>
              </a:rPr>
              <a:t>شد: </a:t>
            </a:r>
            <a:r>
              <a:rPr lang="fa-IR" sz="2800" u="sng" dirty="0" smtClean="0">
                <a:cs typeface="B Nazanin" panose="00000400000000000000" pitchFamily="2" charset="-78"/>
              </a:rPr>
              <a:t>۱-سفتی </a:t>
            </a:r>
            <a:r>
              <a:rPr lang="fa-IR" sz="2800" u="sng" dirty="0">
                <a:cs typeface="B Nazanin" panose="00000400000000000000" pitchFamily="2" charset="-78"/>
              </a:rPr>
              <a:t>میوه </a:t>
            </a:r>
            <a:r>
              <a:rPr lang="fa-IR" sz="2800" dirty="0">
                <a:cs typeface="B Nazanin" panose="00000400000000000000" pitchFamily="2" charset="-78"/>
              </a:rPr>
              <a:t>با سوزن که تا ۵ میلی متر به درون میوه نفوذ کرد و ۲</a:t>
            </a:r>
            <a:r>
              <a:rPr lang="fa-IR" sz="2800" u="sng" dirty="0">
                <a:cs typeface="B Nazanin" panose="00000400000000000000" pitchFamily="2" charset="-78"/>
              </a:rPr>
              <a:t>-سفتی گوشته</a:t>
            </a:r>
            <a:r>
              <a:rPr lang="fa-IR" sz="2800" dirty="0">
                <a:cs typeface="B Nazanin" panose="00000400000000000000" pitchFamily="2" charset="-78"/>
              </a:rPr>
              <a:t> با پیستون که در گذشته روی میوه های هسته دار استفاده می شد تعیین شد که تا ۱۰ میلی متر به درون میوه نفوذ کرد که پوست میوه قبلا جدا شده بود.در هر دو مورد، آنالیزور بافتی </a:t>
            </a:r>
            <a:r>
              <a:rPr lang="en-GB" sz="2800" dirty="0">
                <a:cs typeface="B Nazanin" panose="00000400000000000000" pitchFamily="2" charset="-78"/>
              </a:rPr>
              <a:t>FTA  GS-14 </a:t>
            </a:r>
            <a:r>
              <a:rPr lang="fa-IR" sz="2800" dirty="0">
                <a:cs typeface="B Nazanin" panose="00000400000000000000" pitchFamily="2" charset="-78"/>
              </a:rPr>
              <a:t>استفاده شد که پروب </a:t>
            </a:r>
            <a:r>
              <a:rPr lang="fa-IR" sz="2800" dirty="0" smtClean="0">
                <a:cs typeface="B Nazanin" panose="00000400000000000000" pitchFamily="2" charset="-78"/>
              </a:rPr>
              <a:t>آن </a:t>
            </a:r>
            <a:r>
              <a:rPr lang="fa-IR" sz="2800" dirty="0">
                <a:cs typeface="B Nazanin" panose="00000400000000000000" pitchFamily="2" charset="-78"/>
              </a:rPr>
              <a:t>ها در ۵ میلی متر بر ثانیه اجرا شد</a:t>
            </a:r>
            <a:r>
              <a:rPr lang="fa-IR"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2325841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TotalTime>
  <Words>344</Words>
  <Application>Microsoft Office PowerPoint</Application>
  <PresentationFormat>Widescreen</PresentationFormat>
  <Paragraphs>40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20</cp:revision>
  <dcterms:created xsi:type="dcterms:W3CDTF">2014-08-22T08:53:40Z</dcterms:created>
  <dcterms:modified xsi:type="dcterms:W3CDTF">2017-12-05T07:55:13Z</dcterms:modified>
</cp:coreProperties>
</file>