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8B19B1-B737-4B4C-96D5-D774880B1B9D}"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1009778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8B19B1-B737-4B4C-96D5-D774880B1B9D}"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2209109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8B19B1-B737-4B4C-96D5-D774880B1B9D}"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3660937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8B19B1-B737-4B4C-96D5-D774880B1B9D}"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2747941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8B19B1-B737-4B4C-96D5-D774880B1B9D}"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370420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8B19B1-B737-4B4C-96D5-D774880B1B9D}" type="datetimeFigureOut">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4181809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8B19B1-B737-4B4C-96D5-D774880B1B9D}" type="datetimeFigureOut">
              <a:rPr lang="en-US" smtClean="0"/>
              <a:t>12/4/2017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121288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8B19B1-B737-4B4C-96D5-D774880B1B9D}" type="datetimeFigureOut">
              <a:rPr lang="en-US" smtClean="0"/>
              <a:t>12/4/2017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927014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8B19B1-B737-4B4C-96D5-D774880B1B9D}" type="datetimeFigureOut">
              <a:rPr lang="en-US" smtClean="0"/>
              <a:t>12/4/2017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3819896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8B19B1-B737-4B4C-96D5-D774880B1B9D}" type="datetimeFigureOut">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894977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8B19B1-B737-4B4C-96D5-D774880B1B9D}" type="datetimeFigureOut">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2195950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8B19B1-B737-4B4C-96D5-D774880B1B9D}" type="datetimeFigureOut">
              <a:rPr lang="en-US" smtClean="0"/>
              <a:t>12/4/2017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80ED2E-D2E9-4E07-95A2-A7101B44F4EF}" type="slidenum">
              <a:rPr lang="en-US" smtClean="0"/>
              <a:t>‹#›</a:t>
            </a:fld>
            <a:endParaRPr lang="en-US"/>
          </a:p>
        </p:txBody>
      </p:sp>
    </p:spTree>
    <p:extLst>
      <p:ext uri="{BB962C8B-B14F-4D97-AF65-F5344CB8AC3E}">
        <p14:creationId xmlns:p14="http://schemas.microsoft.com/office/powerpoint/2010/main" val="2314689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525000" y="190500"/>
            <a:ext cx="2501900" cy="901700"/>
          </a:xfrm>
          <a:prstGeom prst="roundRect">
            <a:avLst/>
          </a:prstGeom>
          <a:effectLst>
            <a:outerShdw blurRad="50800" dist="38100" dir="8100000" algn="tr"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cs typeface="B Nazanin" panose="00000400000000000000" pitchFamily="2" charset="-78"/>
            </a:endParaRPr>
          </a:p>
        </p:txBody>
      </p:sp>
      <p:sp>
        <p:nvSpPr>
          <p:cNvPr id="5" name="Rounded Rectangle 4"/>
          <p:cNvSpPr/>
          <p:nvPr/>
        </p:nvSpPr>
        <p:spPr>
          <a:xfrm>
            <a:off x="9525000" y="1333500"/>
            <a:ext cx="2501900" cy="901700"/>
          </a:xfrm>
          <a:prstGeom prst="roundRect">
            <a:avLst/>
          </a:prstGeom>
          <a:effectLst>
            <a:outerShdw blurRad="50800" dist="38100" dir="8100000" algn="tr"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cs typeface="B Nazanin" panose="00000400000000000000" pitchFamily="2" charset="-78"/>
            </a:endParaRPr>
          </a:p>
        </p:txBody>
      </p:sp>
      <p:sp>
        <p:nvSpPr>
          <p:cNvPr id="6" name="Rounded Rectangle 5"/>
          <p:cNvSpPr/>
          <p:nvPr/>
        </p:nvSpPr>
        <p:spPr>
          <a:xfrm>
            <a:off x="9525000" y="2476500"/>
            <a:ext cx="2501900" cy="901700"/>
          </a:xfrm>
          <a:prstGeom prst="roundRect">
            <a:avLst/>
          </a:prstGeom>
          <a:effectLst>
            <a:outerShdw blurRad="50800" dist="38100" dir="8100000" algn="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cs typeface="B Nazanin" panose="00000400000000000000" pitchFamily="2" charset="-78"/>
            </a:endParaRPr>
          </a:p>
        </p:txBody>
      </p:sp>
      <p:sp>
        <p:nvSpPr>
          <p:cNvPr id="7" name="Rounded Rectangle 6"/>
          <p:cNvSpPr/>
          <p:nvPr/>
        </p:nvSpPr>
        <p:spPr>
          <a:xfrm>
            <a:off x="9525000" y="3619500"/>
            <a:ext cx="2501900" cy="901700"/>
          </a:xfrm>
          <a:prstGeom prst="roundRect">
            <a:avLst/>
          </a:prstGeom>
          <a:effectLst>
            <a:outerShdw blurRad="50800" dist="38100" dir="8100000" algn="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cs typeface="B Nazanin" panose="00000400000000000000" pitchFamily="2" charset="-78"/>
            </a:endParaRPr>
          </a:p>
        </p:txBody>
      </p:sp>
      <p:sp>
        <p:nvSpPr>
          <p:cNvPr id="8" name="Rounded Rectangle 7"/>
          <p:cNvSpPr/>
          <p:nvPr/>
        </p:nvSpPr>
        <p:spPr>
          <a:xfrm>
            <a:off x="9518650" y="4721225"/>
            <a:ext cx="2501900" cy="901700"/>
          </a:xfrm>
          <a:prstGeom prst="roundRect">
            <a:avLst/>
          </a:prstGeom>
          <a:effectLst>
            <a:outerShdw blurRad="50800" dist="38100" dir="8100000" algn="t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cs typeface="B Nazanin" panose="00000400000000000000" pitchFamily="2" charset="-78"/>
            </a:endParaRPr>
          </a:p>
        </p:txBody>
      </p:sp>
      <p:sp>
        <p:nvSpPr>
          <p:cNvPr id="9" name="Rounded Rectangle 8"/>
          <p:cNvSpPr/>
          <p:nvPr/>
        </p:nvSpPr>
        <p:spPr>
          <a:xfrm>
            <a:off x="9525000" y="5905500"/>
            <a:ext cx="2501900" cy="901700"/>
          </a:xfrm>
          <a:prstGeom prst="roundRect">
            <a:avLst/>
          </a:prstGeom>
          <a:effectLst>
            <a:outerShdw blurRad="50800" dist="38100" dir="8100000" algn="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cs typeface="B Nazanin" panose="00000400000000000000" pitchFamily="2" charset="-78"/>
            </a:endParaRPr>
          </a:p>
        </p:txBody>
      </p:sp>
      <p:sp>
        <p:nvSpPr>
          <p:cNvPr id="10" name="Rectangle 9"/>
          <p:cNvSpPr/>
          <p:nvPr/>
        </p:nvSpPr>
        <p:spPr>
          <a:xfrm>
            <a:off x="11353800" y="0"/>
            <a:ext cx="431800" cy="7098224"/>
          </a:xfrm>
          <a:prstGeom prst="rect">
            <a:avLst/>
          </a:prstGeom>
          <a:solidFill>
            <a:schemeClr val="bg1">
              <a:lumMod val="95000"/>
            </a:schemeClr>
          </a:solidFill>
          <a:effectLst>
            <a:outerShdw blurRad="50800" dist="38100" algn="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11" name="Flowchart: Connector 10"/>
          <p:cNvSpPr/>
          <p:nvPr/>
        </p:nvSpPr>
        <p:spPr>
          <a:xfrm>
            <a:off x="11182350" y="231775"/>
            <a:ext cx="838200" cy="819150"/>
          </a:xfrm>
          <a:prstGeom prst="flowChartConnector">
            <a:avLst/>
          </a:prstGeom>
          <a:scene3d>
            <a:camera prst="orthographicFront"/>
            <a:lightRig rig="threePt" dir="t"/>
          </a:scene3d>
          <a:sp3d>
            <a:bevelT prst="angle"/>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a:latin typeface="Times New Roman" panose="02020603050405020304" pitchFamily="18" charset="0"/>
                <a:cs typeface="B Nazanin" panose="00000400000000000000" pitchFamily="2" charset="-78"/>
              </a:rPr>
              <a:t>1</a:t>
            </a:r>
          </a:p>
        </p:txBody>
      </p:sp>
      <p:sp>
        <p:nvSpPr>
          <p:cNvPr id="12" name="Flowchart: Connector 11"/>
          <p:cNvSpPr/>
          <p:nvPr/>
        </p:nvSpPr>
        <p:spPr>
          <a:xfrm>
            <a:off x="11182350" y="1374775"/>
            <a:ext cx="838200" cy="819150"/>
          </a:xfrm>
          <a:prstGeom prst="flowChartConnector">
            <a:avLst/>
          </a:prstGeom>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2</a:t>
            </a:r>
            <a:endParaRPr lang="en-US" sz="2800" dirty="0">
              <a:latin typeface="Times New Roman" panose="02020603050405020304" pitchFamily="18" charset="0"/>
              <a:cs typeface="B Nazanin" panose="00000400000000000000" pitchFamily="2" charset="-78"/>
            </a:endParaRPr>
          </a:p>
        </p:txBody>
      </p:sp>
      <p:sp>
        <p:nvSpPr>
          <p:cNvPr id="13" name="Flowchart: Connector 12"/>
          <p:cNvSpPr/>
          <p:nvPr/>
        </p:nvSpPr>
        <p:spPr>
          <a:xfrm>
            <a:off x="11182350" y="2517775"/>
            <a:ext cx="838200" cy="819150"/>
          </a:xfrm>
          <a:prstGeom prst="flowChartConnector">
            <a:avLst/>
          </a:prstGeom>
          <a:scene3d>
            <a:camera prst="orthographicFront"/>
            <a:lightRig rig="threePt" dir="t"/>
          </a:scene3d>
          <a:sp3d>
            <a:bevelT prst="slope"/>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3</a:t>
            </a:r>
            <a:endParaRPr lang="en-US" sz="2800" dirty="0">
              <a:latin typeface="Times New Roman" panose="02020603050405020304" pitchFamily="18" charset="0"/>
              <a:cs typeface="B Nazanin" panose="00000400000000000000" pitchFamily="2" charset="-78"/>
            </a:endParaRPr>
          </a:p>
        </p:txBody>
      </p:sp>
      <p:sp>
        <p:nvSpPr>
          <p:cNvPr id="14" name="Flowchart: Connector 13"/>
          <p:cNvSpPr/>
          <p:nvPr/>
        </p:nvSpPr>
        <p:spPr>
          <a:xfrm>
            <a:off x="11182350" y="3660775"/>
            <a:ext cx="838200" cy="819150"/>
          </a:xfrm>
          <a:prstGeom prst="flowChartConnector">
            <a:avLst/>
          </a:prstGeom>
          <a:scene3d>
            <a:camera prst="orthographicFront"/>
            <a:lightRig rig="threePt" dir="t"/>
          </a:scene3d>
          <a:sp3d>
            <a:bevelT prst="angle"/>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4</a:t>
            </a:r>
            <a:endParaRPr lang="en-US" sz="2800" dirty="0">
              <a:latin typeface="Times New Roman" panose="02020603050405020304" pitchFamily="18" charset="0"/>
              <a:cs typeface="B Nazanin" panose="00000400000000000000" pitchFamily="2" charset="-78"/>
            </a:endParaRPr>
          </a:p>
        </p:txBody>
      </p:sp>
      <p:sp>
        <p:nvSpPr>
          <p:cNvPr id="15" name="Flowchart: Connector 14"/>
          <p:cNvSpPr/>
          <p:nvPr/>
        </p:nvSpPr>
        <p:spPr>
          <a:xfrm>
            <a:off x="11182350" y="4803775"/>
            <a:ext cx="838200" cy="819150"/>
          </a:xfrm>
          <a:prstGeom prst="flowChartConnector">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5</a:t>
            </a:r>
            <a:endParaRPr lang="en-US" sz="2800" dirty="0">
              <a:latin typeface="Times New Roman" panose="02020603050405020304" pitchFamily="18" charset="0"/>
              <a:cs typeface="B Nazanin" panose="00000400000000000000" pitchFamily="2" charset="-78"/>
            </a:endParaRPr>
          </a:p>
        </p:txBody>
      </p:sp>
      <p:sp>
        <p:nvSpPr>
          <p:cNvPr id="16" name="Flowchart: Connector 15"/>
          <p:cNvSpPr/>
          <p:nvPr/>
        </p:nvSpPr>
        <p:spPr>
          <a:xfrm>
            <a:off x="11169650" y="5946775"/>
            <a:ext cx="838200" cy="819150"/>
          </a:xfrm>
          <a:prstGeom prst="flowChartConnector">
            <a:avLst/>
          </a:prstGeom>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6</a:t>
            </a:r>
            <a:endParaRPr lang="en-US" sz="2800" dirty="0">
              <a:latin typeface="Times New Roman" panose="02020603050405020304" pitchFamily="18" charset="0"/>
              <a:cs typeface="B Nazanin" panose="00000400000000000000" pitchFamily="2" charset="-78"/>
            </a:endParaRPr>
          </a:p>
        </p:txBody>
      </p:sp>
      <p:sp>
        <p:nvSpPr>
          <p:cNvPr id="17" name="TextBox 16"/>
          <p:cNvSpPr txBox="1"/>
          <p:nvPr/>
        </p:nvSpPr>
        <p:spPr>
          <a:xfrm>
            <a:off x="9664700" y="456684"/>
            <a:ext cx="1346200" cy="400110"/>
          </a:xfrm>
          <a:prstGeom prst="rect">
            <a:avLst/>
          </a:prstGeom>
          <a:noFill/>
        </p:spPr>
        <p:txBody>
          <a:bodyPr wrap="square" rtlCol="0">
            <a:spAutoFit/>
          </a:bodyPr>
          <a:lstStyle/>
          <a:p>
            <a:pPr algn="ctr" rtl="1"/>
            <a:r>
              <a:rPr lang="fa-IR" sz="2000" dirty="0" smtClean="0">
                <a:cs typeface="B Nazanin" panose="00000400000000000000" pitchFamily="2" charset="-78"/>
              </a:rPr>
              <a:t>مقدمه</a:t>
            </a:r>
            <a:endParaRPr lang="en-US" sz="2400" dirty="0">
              <a:cs typeface="B Nazanin" panose="00000400000000000000" pitchFamily="2" charset="-78"/>
            </a:endParaRPr>
          </a:p>
        </p:txBody>
      </p:sp>
      <p:sp>
        <p:nvSpPr>
          <p:cNvPr id="18" name="TextBox 17"/>
          <p:cNvSpPr txBox="1"/>
          <p:nvPr/>
        </p:nvSpPr>
        <p:spPr>
          <a:xfrm>
            <a:off x="9525000" y="1527641"/>
            <a:ext cx="1673224" cy="646331"/>
          </a:xfrm>
          <a:prstGeom prst="rect">
            <a:avLst/>
          </a:prstGeom>
          <a:noFill/>
        </p:spPr>
        <p:txBody>
          <a:bodyPr wrap="square" rtlCol="0">
            <a:spAutoFit/>
          </a:bodyPr>
          <a:lstStyle/>
          <a:p>
            <a:pPr algn="ctr" rtl="1"/>
            <a:r>
              <a:rPr lang="fa-IR" dirty="0" smtClean="0">
                <a:cs typeface="B Nazanin" panose="00000400000000000000" pitchFamily="2" charset="-78"/>
              </a:rPr>
              <a:t>انتخاب مقاومت جوانه زنی </a:t>
            </a:r>
            <a:endParaRPr lang="en-US" dirty="0">
              <a:cs typeface="B Nazanin" panose="00000400000000000000" pitchFamily="2" charset="-78"/>
            </a:endParaRPr>
          </a:p>
        </p:txBody>
      </p:sp>
      <p:sp>
        <p:nvSpPr>
          <p:cNvPr id="19" name="TextBox 18"/>
          <p:cNvSpPr txBox="1"/>
          <p:nvPr/>
        </p:nvSpPr>
        <p:spPr>
          <a:xfrm>
            <a:off x="9591674" y="2645430"/>
            <a:ext cx="1549400" cy="707886"/>
          </a:xfrm>
          <a:prstGeom prst="rect">
            <a:avLst/>
          </a:prstGeom>
          <a:noFill/>
        </p:spPr>
        <p:txBody>
          <a:bodyPr wrap="square" rtlCol="0">
            <a:spAutoFit/>
          </a:bodyPr>
          <a:lstStyle/>
          <a:p>
            <a:pPr algn="ctr" rtl="1"/>
            <a:r>
              <a:rPr lang="fa-IR" sz="2000" b="1" dirty="0" smtClean="0">
                <a:effectLst>
                  <a:outerShdw blurRad="38100" dist="38100" dir="2700000" algn="tl">
                    <a:srgbClr val="000000">
                      <a:alpha val="43137"/>
                    </a:srgbClr>
                  </a:outerShdw>
                </a:effectLst>
                <a:cs typeface="B Nazanin" panose="00000400000000000000" pitchFamily="2" charset="-78"/>
              </a:rPr>
              <a:t>مقاومت جوانه زنی در </a:t>
            </a:r>
            <a:r>
              <a:rPr lang="en-US" sz="2000" b="1" dirty="0" smtClean="0">
                <a:effectLst>
                  <a:outerShdw blurRad="38100" dist="38100" dir="2700000" algn="tl">
                    <a:srgbClr val="000000">
                      <a:alpha val="43137"/>
                    </a:srgbClr>
                  </a:outerShdw>
                </a:effectLst>
                <a:cs typeface="B Nazanin" panose="00000400000000000000" pitchFamily="2" charset="-78"/>
              </a:rPr>
              <a:t>SPARC</a:t>
            </a:r>
            <a:endParaRPr lang="en-US" sz="2000" b="1" dirty="0">
              <a:effectLst>
                <a:outerShdw blurRad="38100" dist="38100" dir="2700000" algn="tl">
                  <a:srgbClr val="000000">
                    <a:alpha val="43137"/>
                  </a:srgbClr>
                </a:outerShdw>
              </a:effectLst>
              <a:cs typeface="B Nazanin" panose="00000400000000000000" pitchFamily="2" charset="-78"/>
            </a:endParaRPr>
          </a:p>
        </p:txBody>
      </p:sp>
      <p:sp>
        <p:nvSpPr>
          <p:cNvPr id="20" name="TextBox 19"/>
          <p:cNvSpPr txBox="1"/>
          <p:nvPr/>
        </p:nvSpPr>
        <p:spPr>
          <a:xfrm>
            <a:off x="9563100" y="3885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عدد نزولی هگبرگ </a:t>
            </a:r>
            <a:endParaRPr lang="en-US" dirty="0">
              <a:cs typeface="B Nazanin" panose="00000400000000000000" pitchFamily="2" charset="-78"/>
            </a:endParaRPr>
          </a:p>
        </p:txBody>
      </p:sp>
      <p:sp>
        <p:nvSpPr>
          <p:cNvPr id="21" name="TextBox 20"/>
          <p:cNvSpPr txBox="1"/>
          <p:nvPr/>
        </p:nvSpPr>
        <p:spPr>
          <a:xfrm>
            <a:off x="9555162" y="4890184"/>
            <a:ext cx="1549400" cy="646331"/>
          </a:xfrm>
          <a:prstGeom prst="rect">
            <a:avLst/>
          </a:prstGeom>
          <a:noFill/>
        </p:spPr>
        <p:txBody>
          <a:bodyPr wrap="square" rtlCol="0">
            <a:spAutoFit/>
          </a:bodyPr>
          <a:lstStyle/>
          <a:p>
            <a:pPr algn="ctr" rtl="1"/>
            <a:r>
              <a:rPr lang="fa-IR" dirty="0" smtClean="0">
                <a:cs typeface="B Nazanin" panose="00000400000000000000" pitchFamily="2" charset="-78"/>
              </a:rPr>
              <a:t>نشانگرهای مولکولی </a:t>
            </a:r>
            <a:r>
              <a:rPr lang="en-US" dirty="0" smtClean="0">
                <a:cs typeface="B Nazanin" panose="00000400000000000000" pitchFamily="2" charset="-78"/>
              </a:rPr>
              <a:t>DNA</a:t>
            </a:r>
            <a:endParaRPr lang="en-US" dirty="0">
              <a:cs typeface="B Nazanin" panose="00000400000000000000" pitchFamily="2" charset="-78"/>
            </a:endParaRPr>
          </a:p>
        </p:txBody>
      </p:sp>
      <p:sp>
        <p:nvSpPr>
          <p:cNvPr id="22" name="TextBox 21"/>
          <p:cNvSpPr txBox="1"/>
          <p:nvPr/>
        </p:nvSpPr>
        <p:spPr>
          <a:xfrm>
            <a:off x="9563100" y="6171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نتیجه گیری</a:t>
            </a:r>
            <a:endParaRPr lang="en-US" dirty="0">
              <a:cs typeface="B Nazanin" panose="00000400000000000000" pitchFamily="2" charset="-78"/>
            </a:endParaRPr>
          </a:p>
        </p:txBody>
      </p:sp>
      <p:sp>
        <p:nvSpPr>
          <p:cNvPr id="24" name="Flowchart: Connector 23"/>
          <p:cNvSpPr/>
          <p:nvPr/>
        </p:nvSpPr>
        <p:spPr>
          <a:xfrm>
            <a:off x="0" y="5864617"/>
            <a:ext cx="1332855" cy="922418"/>
          </a:xfrm>
          <a:prstGeom prst="flowChartConnector">
            <a:avLst/>
          </a:prstGeom>
          <a:effectLst>
            <a:outerShdw blurRad="50800" dist="38100" dir="5400000" algn="t" rotWithShape="0">
              <a:prstClr val="black">
                <a:alpha val="40000"/>
              </a:prstClr>
            </a:outerShdw>
            <a:softEdge rad="31750"/>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600" dirty="0">
                <a:latin typeface="Times New Roman" panose="02020603050405020304" pitchFamily="18" charset="0"/>
                <a:cs typeface="B Nazanin" panose="00000400000000000000" pitchFamily="2" charset="-78"/>
              </a:rPr>
              <a:t>15/35</a:t>
            </a:r>
          </a:p>
        </p:txBody>
      </p:sp>
      <p:sp>
        <p:nvSpPr>
          <p:cNvPr id="25" name="TextBox 24"/>
          <p:cNvSpPr txBox="1"/>
          <p:nvPr/>
        </p:nvSpPr>
        <p:spPr>
          <a:xfrm>
            <a:off x="-1" y="128698"/>
            <a:ext cx="9407525" cy="5929202"/>
          </a:xfrm>
          <a:prstGeom prst="rect">
            <a:avLst/>
          </a:prstGeom>
          <a:noFill/>
        </p:spPr>
        <p:txBody>
          <a:bodyPr wrap="square" rtlCol="0" anchor="ctr">
            <a:noAutofit/>
          </a:bodyPr>
          <a:lstStyle/>
          <a:p>
            <a:pPr algn="r" rtl="1"/>
            <a:endParaRPr lang="fa-IR" dirty="0" smtClean="0">
              <a:cs typeface="B Nazanin" panose="00000400000000000000" pitchFamily="2" charset="-78"/>
            </a:endParaRPr>
          </a:p>
          <a:p>
            <a:pPr algn="r" rtl="1"/>
            <a:r>
              <a:rPr lang="fa-IR" sz="2800" b="1" dirty="0" smtClean="0">
                <a:effectLst>
                  <a:outerShdw blurRad="38100" dist="38100" dir="2700000" algn="tl">
                    <a:srgbClr val="000000">
                      <a:alpha val="43137"/>
                    </a:srgbClr>
                  </a:outerShdw>
                </a:effectLst>
                <a:cs typeface="B Nazanin" panose="00000400000000000000" pitchFamily="2" charset="-78"/>
              </a:rPr>
              <a:t>فصل سوم</a:t>
            </a:r>
          </a:p>
          <a:p>
            <a:pPr algn="ctr" rtl="1"/>
            <a:r>
              <a:rPr lang="fa-IR" sz="4000" b="1" dirty="0">
                <a:effectLst>
                  <a:outerShdw blurRad="38100" dist="38100" dir="2700000" algn="tl">
                    <a:srgbClr val="000000">
                      <a:alpha val="43137"/>
                    </a:srgbClr>
                  </a:outerShdw>
                </a:effectLst>
                <a:cs typeface="B Nazanin" panose="00000400000000000000" pitchFamily="2" charset="-78"/>
              </a:rPr>
              <a:t>روش های انتخاب مقاومت جوانه زنی قبل از برداشت مورد استفاده در مرکز تحقیقات کشاورزی چمنزارهای مناطق خشک </a:t>
            </a:r>
            <a:r>
              <a:rPr lang="en-US" sz="4000" b="1" dirty="0" smtClean="0">
                <a:effectLst>
                  <a:outerShdw blurRad="38100" dist="38100" dir="2700000" algn="tl">
                    <a:srgbClr val="000000">
                      <a:alpha val="43137"/>
                    </a:srgbClr>
                  </a:outerShdw>
                </a:effectLst>
                <a:cs typeface="B Nazanin" panose="00000400000000000000" pitchFamily="2" charset="-78"/>
              </a:rPr>
              <a:t>(SPARC</a:t>
            </a:r>
            <a:r>
              <a:rPr lang="en-US" sz="4000" b="1" dirty="0">
                <a:effectLst>
                  <a:outerShdw blurRad="38100" dist="38100" dir="2700000" algn="tl">
                    <a:srgbClr val="000000">
                      <a:alpha val="43137"/>
                    </a:srgbClr>
                  </a:outerShdw>
                </a:effectLst>
                <a:cs typeface="B Nazanin" panose="00000400000000000000" pitchFamily="2" charset="-78"/>
              </a:rPr>
              <a:t>)</a:t>
            </a:r>
          </a:p>
        </p:txBody>
      </p:sp>
    </p:spTree>
    <p:extLst>
      <p:ext uri="{BB962C8B-B14F-4D97-AF65-F5344CB8AC3E}">
        <p14:creationId xmlns:p14="http://schemas.microsoft.com/office/powerpoint/2010/main" val="33025917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525000" y="190500"/>
            <a:ext cx="2501900" cy="901700"/>
          </a:xfrm>
          <a:prstGeom prst="roundRect">
            <a:avLst/>
          </a:prstGeom>
          <a:effectLst>
            <a:outerShdw blurRad="50800" dist="38100" dir="8100000" algn="tr"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cs typeface="B Nazanin" panose="00000400000000000000" pitchFamily="2" charset="-78"/>
            </a:endParaRPr>
          </a:p>
        </p:txBody>
      </p:sp>
      <p:sp>
        <p:nvSpPr>
          <p:cNvPr id="5" name="Rounded Rectangle 4"/>
          <p:cNvSpPr/>
          <p:nvPr/>
        </p:nvSpPr>
        <p:spPr>
          <a:xfrm>
            <a:off x="9525000" y="1333500"/>
            <a:ext cx="2501900" cy="901700"/>
          </a:xfrm>
          <a:prstGeom prst="roundRect">
            <a:avLst/>
          </a:prstGeom>
          <a:effectLst>
            <a:outerShdw blurRad="50800" dist="38100" dir="8100000" algn="tr"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cs typeface="B Nazanin" panose="00000400000000000000" pitchFamily="2" charset="-78"/>
            </a:endParaRPr>
          </a:p>
        </p:txBody>
      </p:sp>
      <p:sp>
        <p:nvSpPr>
          <p:cNvPr id="6" name="Rounded Rectangle 5"/>
          <p:cNvSpPr/>
          <p:nvPr/>
        </p:nvSpPr>
        <p:spPr>
          <a:xfrm>
            <a:off x="9525000" y="2476500"/>
            <a:ext cx="2501900" cy="901700"/>
          </a:xfrm>
          <a:prstGeom prst="roundRect">
            <a:avLst/>
          </a:prstGeom>
          <a:effectLst>
            <a:outerShdw blurRad="50800" dist="38100" dir="8100000" algn="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cs typeface="B Nazanin" panose="00000400000000000000" pitchFamily="2" charset="-78"/>
            </a:endParaRPr>
          </a:p>
        </p:txBody>
      </p:sp>
      <p:sp>
        <p:nvSpPr>
          <p:cNvPr id="7" name="Rounded Rectangle 6"/>
          <p:cNvSpPr/>
          <p:nvPr/>
        </p:nvSpPr>
        <p:spPr>
          <a:xfrm>
            <a:off x="9525000" y="3619500"/>
            <a:ext cx="2501900" cy="901700"/>
          </a:xfrm>
          <a:prstGeom prst="roundRect">
            <a:avLst/>
          </a:prstGeom>
          <a:effectLst>
            <a:outerShdw blurRad="50800" dist="38100" dir="8100000" algn="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cs typeface="B Nazanin" panose="00000400000000000000" pitchFamily="2" charset="-78"/>
            </a:endParaRPr>
          </a:p>
        </p:txBody>
      </p:sp>
      <p:sp>
        <p:nvSpPr>
          <p:cNvPr id="8" name="Rounded Rectangle 7"/>
          <p:cNvSpPr/>
          <p:nvPr/>
        </p:nvSpPr>
        <p:spPr>
          <a:xfrm>
            <a:off x="9525000" y="4762500"/>
            <a:ext cx="2501900" cy="901700"/>
          </a:xfrm>
          <a:prstGeom prst="roundRect">
            <a:avLst/>
          </a:prstGeom>
          <a:effectLst>
            <a:outerShdw blurRad="50800" dist="38100" dir="8100000" algn="t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cs typeface="B Nazanin" panose="00000400000000000000" pitchFamily="2" charset="-78"/>
            </a:endParaRPr>
          </a:p>
        </p:txBody>
      </p:sp>
      <p:sp>
        <p:nvSpPr>
          <p:cNvPr id="9" name="Rounded Rectangle 8"/>
          <p:cNvSpPr/>
          <p:nvPr/>
        </p:nvSpPr>
        <p:spPr>
          <a:xfrm>
            <a:off x="9525000" y="5905500"/>
            <a:ext cx="2501900" cy="901700"/>
          </a:xfrm>
          <a:prstGeom prst="roundRect">
            <a:avLst/>
          </a:prstGeom>
          <a:effectLst>
            <a:outerShdw blurRad="50800" dist="38100" dir="8100000" algn="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cs typeface="B Nazanin" panose="00000400000000000000" pitchFamily="2" charset="-78"/>
            </a:endParaRPr>
          </a:p>
        </p:txBody>
      </p:sp>
      <p:sp>
        <p:nvSpPr>
          <p:cNvPr id="10" name="Rectangle 9"/>
          <p:cNvSpPr/>
          <p:nvPr/>
        </p:nvSpPr>
        <p:spPr>
          <a:xfrm>
            <a:off x="11353800" y="0"/>
            <a:ext cx="431800" cy="7098224"/>
          </a:xfrm>
          <a:prstGeom prst="rect">
            <a:avLst/>
          </a:prstGeom>
          <a:solidFill>
            <a:schemeClr val="bg1">
              <a:lumMod val="95000"/>
            </a:schemeClr>
          </a:solidFill>
          <a:effectLst>
            <a:outerShdw blurRad="50800" dist="38100" algn="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11" name="Flowchart: Connector 10"/>
          <p:cNvSpPr/>
          <p:nvPr/>
        </p:nvSpPr>
        <p:spPr>
          <a:xfrm>
            <a:off x="11159490" y="231775"/>
            <a:ext cx="838200" cy="819150"/>
          </a:xfrm>
          <a:prstGeom prst="flowChartConnector">
            <a:avLst/>
          </a:prstGeom>
          <a:scene3d>
            <a:camera prst="orthographicFront"/>
            <a:lightRig rig="threePt" dir="t"/>
          </a:scene3d>
          <a:sp3d>
            <a:bevelT prst="angle"/>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a:latin typeface="Times New Roman" panose="02020603050405020304" pitchFamily="18" charset="0"/>
                <a:cs typeface="B Nazanin" panose="00000400000000000000" pitchFamily="2" charset="-78"/>
              </a:rPr>
              <a:t>1</a:t>
            </a:r>
          </a:p>
        </p:txBody>
      </p:sp>
      <p:sp>
        <p:nvSpPr>
          <p:cNvPr id="12" name="Flowchart: Connector 11"/>
          <p:cNvSpPr/>
          <p:nvPr/>
        </p:nvSpPr>
        <p:spPr>
          <a:xfrm>
            <a:off x="11159490" y="1374775"/>
            <a:ext cx="838200" cy="819150"/>
          </a:xfrm>
          <a:prstGeom prst="flowChartConnector">
            <a:avLst/>
          </a:prstGeom>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2</a:t>
            </a:r>
            <a:endParaRPr lang="en-US" sz="2800" dirty="0">
              <a:latin typeface="Times New Roman" panose="02020603050405020304" pitchFamily="18" charset="0"/>
              <a:cs typeface="B Nazanin" panose="00000400000000000000" pitchFamily="2" charset="-78"/>
            </a:endParaRPr>
          </a:p>
        </p:txBody>
      </p:sp>
      <p:sp>
        <p:nvSpPr>
          <p:cNvPr id="13" name="Flowchart: Connector 12"/>
          <p:cNvSpPr/>
          <p:nvPr/>
        </p:nvSpPr>
        <p:spPr>
          <a:xfrm>
            <a:off x="11159490" y="2517775"/>
            <a:ext cx="838200" cy="819150"/>
          </a:xfrm>
          <a:prstGeom prst="flowChartConnector">
            <a:avLst/>
          </a:prstGeom>
          <a:scene3d>
            <a:camera prst="orthographicFront"/>
            <a:lightRig rig="threePt" dir="t"/>
          </a:scene3d>
          <a:sp3d>
            <a:bevelT prst="slope"/>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3</a:t>
            </a:r>
            <a:endParaRPr lang="en-US" sz="2800" dirty="0">
              <a:latin typeface="Times New Roman" panose="02020603050405020304" pitchFamily="18" charset="0"/>
              <a:cs typeface="B Nazanin" panose="00000400000000000000" pitchFamily="2" charset="-78"/>
            </a:endParaRPr>
          </a:p>
        </p:txBody>
      </p:sp>
      <p:sp>
        <p:nvSpPr>
          <p:cNvPr id="14" name="Flowchart: Connector 13"/>
          <p:cNvSpPr/>
          <p:nvPr/>
        </p:nvSpPr>
        <p:spPr>
          <a:xfrm>
            <a:off x="11159490" y="3660775"/>
            <a:ext cx="838200" cy="819150"/>
          </a:xfrm>
          <a:prstGeom prst="flowChartConnector">
            <a:avLst/>
          </a:prstGeom>
          <a:scene3d>
            <a:camera prst="orthographicFront"/>
            <a:lightRig rig="threePt" dir="t"/>
          </a:scene3d>
          <a:sp3d>
            <a:bevelT prst="angle"/>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4</a:t>
            </a:r>
            <a:endParaRPr lang="en-US" sz="2800" dirty="0">
              <a:latin typeface="Times New Roman" panose="02020603050405020304" pitchFamily="18" charset="0"/>
              <a:cs typeface="B Nazanin" panose="00000400000000000000" pitchFamily="2" charset="-78"/>
            </a:endParaRPr>
          </a:p>
        </p:txBody>
      </p:sp>
      <p:sp>
        <p:nvSpPr>
          <p:cNvPr id="15" name="Flowchart: Connector 14"/>
          <p:cNvSpPr/>
          <p:nvPr/>
        </p:nvSpPr>
        <p:spPr>
          <a:xfrm>
            <a:off x="11159490" y="4803775"/>
            <a:ext cx="838200" cy="819150"/>
          </a:xfrm>
          <a:prstGeom prst="flowChartConnector">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5</a:t>
            </a:r>
            <a:endParaRPr lang="en-US" sz="2800" dirty="0">
              <a:latin typeface="Times New Roman" panose="02020603050405020304" pitchFamily="18" charset="0"/>
              <a:cs typeface="B Nazanin" panose="00000400000000000000" pitchFamily="2" charset="-78"/>
            </a:endParaRPr>
          </a:p>
        </p:txBody>
      </p:sp>
      <p:sp>
        <p:nvSpPr>
          <p:cNvPr id="16" name="Flowchart: Connector 15"/>
          <p:cNvSpPr/>
          <p:nvPr/>
        </p:nvSpPr>
        <p:spPr>
          <a:xfrm>
            <a:off x="11146790" y="5946775"/>
            <a:ext cx="838200" cy="819150"/>
          </a:xfrm>
          <a:prstGeom prst="flowChartConnector">
            <a:avLst/>
          </a:prstGeom>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6</a:t>
            </a:r>
            <a:endParaRPr lang="en-US" sz="2800" dirty="0">
              <a:latin typeface="Times New Roman" panose="02020603050405020304" pitchFamily="18" charset="0"/>
              <a:cs typeface="B Nazanin" panose="00000400000000000000" pitchFamily="2" charset="-78"/>
            </a:endParaRPr>
          </a:p>
        </p:txBody>
      </p:sp>
      <p:sp>
        <p:nvSpPr>
          <p:cNvPr id="17" name="TextBox 16"/>
          <p:cNvSpPr txBox="1"/>
          <p:nvPr/>
        </p:nvSpPr>
        <p:spPr>
          <a:xfrm>
            <a:off x="9664700" y="456684"/>
            <a:ext cx="1346200" cy="400110"/>
          </a:xfrm>
          <a:prstGeom prst="rect">
            <a:avLst/>
          </a:prstGeom>
          <a:noFill/>
        </p:spPr>
        <p:txBody>
          <a:bodyPr wrap="square" rtlCol="0">
            <a:spAutoFit/>
          </a:bodyPr>
          <a:lstStyle/>
          <a:p>
            <a:pPr algn="ctr" rtl="1"/>
            <a:r>
              <a:rPr lang="fa-IR" sz="2000" dirty="0" smtClean="0">
                <a:cs typeface="B Nazanin" panose="00000400000000000000" pitchFamily="2" charset="-78"/>
              </a:rPr>
              <a:t>مقدمه</a:t>
            </a:r>
            <a:endParaRPr lang="en-US" sz="2400" dirty="0">
              <a:cs typeface="B Nazanin" panose="00000400000000000000" pitchFamily="2" charset="-78"/>
            </a:endParaRPr>
          </a:p>
        </p:txBody>
      </p:sp>
      <p:sp>
        <p:nvSpPr>
          <p:cNvPr id="18" name="TextBox 17"/>
          <p:cNvSpPr txBox="1"/>
          <p:nvPr/>
        </p:nvSpPr>
        <p:spPr>
          <a:xfrm>
            <a:off x="9605010" y="1486366"/>
            <a:ext cx="1549400" cy="646331"/>
          </a:xfrm>
          <a:prstGeom prst="rect">
            <a:avLst/>
          </a:prstGeom>
          <a:noFill/>
        </p:spPr>
        <p:txBody>
          <a:bodyPr wrap="square" rtlCol="0">
            <a:spAutoFit/>
          </a:bodyPr>
          <a:lstStyle/>
          <a:p>
            <a:pPr algn="ctr" rtl="1"/>
            <a:r>
              <a:rPr lang="fa-IR" dirty="0" smtClean="0">
                <a:cs typeface="B Nazanin" panose="00000400000000000000" pitchFamily="2" charset="-78"/>
              </a:rPr>
              <a:t>انتخاب مقاومت جوانه زنی </a:t>
            </a:r>
            <a:endParaRPr lang="en-US" dirty="0">
              <a:cs typeface="B Nazanin" panose="00000400000000000000" pitchFamily="2" charset="-78"/>
            </a:endParaRPr>
          </a:p>
        </p:txBody>
      </p:sp>
      <p:sp>
        <p:nvSpPr>
          <p:cNvPr id="19" name="TextBox 18"/>
          <p:cNvSpPr txBox="1"/>
          <p:nvPr/>
        </p:nvSpPr>
        <p:spPr>
          <a:xfrm>
            <a:off x="9569450" y="2629039"/>
            <a:ext cx="1549400" cy="707886"/>
          </a:xfrm>
          <a:prstGeom prst="rect">
            <a:avLst/>
          </a:prstGeom>
          <a:noFill/>
        </p:spPr>
        <p:txBody>
          <a:bodyPr wrap="square" rtlCol="0">
            <a:spAutoFit/>
          </a:bodyPr>
          <a:lstStyle/>
          <a:p>
            <a:pPr algn="ctr" rtl="1"/>
            <a:r>
              <a:rPr lang="fa-IR" sz="2000" b="1" dirty="0" smtClean="0">
                <a:effectLst>
                  <a:outerShdw blurRad="38100" dist="38100" dir="2700000" algn="tl">
                    <a:srgbClr val="000000">
                      <a:alpha val="43137"/>
                    </a:srgbClr>
                  </a:outerShdw>
                </a:effectLst>
                <a:cs typeface="B Nazanin" panose="00000400000000000000" pitchFamily="2" charset="-78"/>
              </a:rPr>
              <a:t>مقاومت جوانه زنی در </a:t>
            </a:r>
            <a:r>
              <a:rPr lang="en-US" sz="2000" b="1" dirty="0" smtClean="0">
                <a:effectLst>
                  <a:outerShdw blurRad="38100" dist="38100" dir="2700000" algn="tl">
                    <a:srgbClr val="000000">
                      <a:alpha val="43137"/>
                    </a:srgbClr>
                  </a:outerShdw>
                </a:effectLst>
                <a:cs typeface="B Nazanin" panose="00000400000000000000" pitchFamily="2" charset="-78"/>
              </a:rPr>
              <a:t>SPARC</a:t>
            </a:r>
            <a:endParaRPr lang="en-US" sz="2000" b="1" dirty="0">
              <a:effectLst>
                <a:outerShdw blurRad="38100" dist="38100" dir="2700000" algn="tl">
                  <a:srgbClr val="000000">
                    <a:alpha val="43137"/>
                  </a:srgbClr>
                </a:outerShdw>
              </a:effectLst>
              <a:cs typeface="B Nazanin" panose="00000400000000000000" pitchFamily="2" charset="-78"/>
            </a:endParaRPr>
          </a:p>
        </p:txBody>
      </p:sp>
      <p:sp>
        <p:nvSpPr>
          <p:cNvPr id="20" name="TextBox 19"/>
          <p:cNvSpPr txBox="1"/>
          <p:nvPr/>
        </p:nvSpPr>
        <p:spPr>
          <a:xfrm>
            <a:off x="9563100" y="3885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عدد نزولی هگبرگ </a:t>
            </a:r>
            <a:endParaRPr lang="en-US" dirty="0">
              <a:cs typeface="B Nazanin" panose="00000400000000000000" pitchFamily="2" charset="-78"/>
            </a:endParaRPr>
          </a:p>
        </p:txBody>
      </p:sp>
      <p:sp>
        <p:nvSpPr>
          <p:cNvPr id="21" name="TextBox 20"/>
          <p:cNvSpPr txBox="1"/>
          <p:nvPr/>
        </p:nvSpPr>
        <p:spPr>
          <a:xfrm>
            <a:off x="9592310" y="4915366"/>
            <a:ext cx="1549400" cy="646331"/>
          </a:xfrm>
          <a:prstGeom prst="rect">
            <a:avLst/>
          </a:prstGeom>
          <a:noFill/>
        </p:spPr>
        <p:txBody>
          <a:bodyPr wrap="square" rtlCol="0">
            <a:spAutoFit/>
          </a:bodyPr>
          <a:lstStyle/>
          <a:p>
            <a:pPr algn="ctr" rtl="1"/>
            <a:r>
              <a:rPr lang="fa-IR" dirty="0" smtClean="0">
                <a:cs typeface="B Nazanin" panose="00000400000000000000" pitchFamily="2" charset="-78"/>
              </a:rPr>
              <a:t>نشانگرهای مولکولی </a:t>
            </a:r>
            <a:r>
              <a:rPr lang="en-US" dirty="0" smtClean="0">
                <a:cs typeface="B Nazanin" panose="00000400000000000000" pitchFamily="2" charset="-78"/>
              </a:rPr>
              <a:t>DNA</a:t>
            </a:r>
            <a:endParaRPr lang="en-US" dirty="0">
              <a:cs typeface="B Nazanin" panose="00000400000000000000" pitchFamily="2" charset="-78"/>
            </a:endParaRPr>
          </a:p>
        </p:txBody>
      </p:sp>
      <p:sp>
        <p:nvSpPr>
          <p:cNvPr id="22" name="TextBox 21"/>
          <p:cNvSpPr txBox="1"/>
          <p:nvPr/>
        </p:nvSpPr>
        <p:spPr>
          <a:xfrm>
            <a:off x="9563100" y="6171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نتیجه گیری</a:t>
            </a:r>
            <a:endParaRPr lang="en-US" dirty="0">
              <a:cs typeface="B Nazanin" panose="00000400000000000000" pitchFamily="2" charset="-78"/>
            </a:endParaRPr>
          </a:p>
        </p:txBody>
      </p:sp>
      <p:sp>
        <p:nvSpPr>
          <p:cNvPr id="24" name="Flowchart: Connector 23"/>
          <p:cNvSpPr/>
          <p:nvPr/>
        </p:nvSpPr>
        <p:spPr>
          <a:xfrm>
            <a:off x="0" y="5864617"/>
            <a:ext cx="1332855" cy="922418"/>
          </a:xfrm>
          <a:prstGeom prst="flowChartConnector">
            <a:avLst/>
          </a:prstGeom>
          <a:effectLst>
            <a:outerShdw blurRad="50800" dist="38100" dir="5400000" algn="t" rotWithShape="0">
              <a:prstClr val="black">
                <a:alpha val="40000"/>
              </a:prstClr>
            </a:outerShdw>
            <a:softEdge rad="31750"/>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600" dirty="0">
                <a:latin typeface="Times New Roman" panose="02020603050405020304" pitchFamily="18" charset="0"/>
                <a:cs typeface="B Nazanin" panose="00000400000000000000" pitchFamily="2" charset="-78"/>
              </a:rPr>
              <a:t>16/35</a:t>
            </a:r>
          </a:p>
        </p:txBody>
      </p:sp>
      <p:sp>
        <p:nvSpPr>
          <p:cNvPr id="25" name="TextBox 24"/>
          <p:cNvSpPr txBox="1"/>
          <p:nvPr/>
        </p:nvSpPr>
        <p:spPr>
          <a:xfrm>
            <a:off x="-1" y="128698"/>
            <a:ext cx="9407525" cy="5929202"/>
          </a:xfrm>
          <a:prstGeom prst="rect">
            <a:avLst/>
          </a:prstGeom>
          <a:noFill/>
        </p:spPr>
        <p:txBody>
          <a:bodyPr wrap="square" rtlCol="0" anchor="ctr">
            <a:noAutofit/>
          </a:bodyPr>
          <a:lstStyle/>
          <a:p>
            <a:pPr algn="r" rtl="1"/>
            <a:endParaRPr lang="fa-IR"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smtClean="0">
                <a:cs typeface="B Nazanin" panose="00000400000000000000" pitchFamily="2" charset="-78"/>
              </a:rPr>
              <a:t>در </a:t>
            </a:r>
            <a:r>
              <a:rPr lang="en-GB" sz="2800" dirty="0">
                <a:cs typeface="B Nazanin" panose="00000400000000000000" pitchFamily="2" charset="-78"/>
              </a:rPr>
              <a:t>SPARC</a:t>
            </a:r>
            <a:r>
              <a:rPr lang="fa-IR" sz="2800" dirty="0">
                <a:cs typeface="B Nazanin" panose="00000400000000000000" pitchFamily="2" charset="-78"/>
              </a:rPr>
              <a:t>، مرکز تحقیقات غذا و کشاورزی کانادا، روش های مشابهی برای انتقال  مقاومت </a:t>
            </a:r>
            <a:r>
              <a:rPr lang="en-GB" sz="2800" dirty="0">
                <a:cs typeface="B Nazanin" panose="00000400000000000000" pitchFamily="2" charset="-78"/>
              </a:rPr>
              <a:t>PHS</a:t>
            </a:r>
            <a:r>
              <a:rPr lang="fa-IR" sz="2800" dirty="0">
                <a:cs typeface="B Nazanin" panose="00000400000000000000" pitchFamily="2" charset="-78"/>
              </a:rPr>
              <a:t> برای رفع نیاز های گیاهان در کلاس های </a:t>
            </a:r>
            <a:r>
              <a:rPr lang="fa-IR" sz="2800" dirty="0" smtClean="0">
                <a:cs typeface="B Nazanin" panose="00000400000000000000" pitchFamily="2" charset="-78"/>
              </a:rPr>
              <a:t>بازاری</a:t>
            </a:r>
            <a:r>
              <a:rPr lang="en-GB" sz="2800" dirty="0" smtClean="0">
                <a:cs typeface="B Nazanin" panose="00000400000000000000" pitchFamily="2" charset="-78"/>
              </a:rPr>
              <a:t>CWRS</a:t>
            </a:r>
            <a:r>
              <a:rPr lang="en-GB" sz="2800" dirty="0">
                <a:cs typeface="B Nazanin" panose="00000400000000000000" pitchFamily="2" charset="-78"/>
              </a:rPr>
              <a:t>, </a:t>
            </a:r>
            <a:r>
              <a:rPr lang="en-GB" sz="2800" dirty="0" smtClean="0">
                <a:cs typeface="B Nazanin" panose="00000400000000000000" pitchFamily="2" charset="-78"/>
              </a:rPr>
              <a:t>CWHWS</a:t>
            </a:r>
            <a:r>
              <a:rPr lang="fa-IR" sz="2800" dirty="0" smtClean="0">
                <a:cs typeface="B Nazanin" panose="00000400000000000000" pitchFamily="2" charset="-78"/>
              </a:rPr>
              <a:t> و </a:t>
            </a:r>
            <a:r>
              <a:rPr lang="fa-IR" sz="2800" dirty="0">
                <a:cs typeface="B Nazanin" panose="00000400000000000000" pitchFamily="2" charset="-78"/>
              </a:rPr>
              <a:t>دوروم کهربایی کانادا مورد استفاده قرار می گیرد. تلاقی ها با حداقل یک والد دارای سطوح بالای مقاومت بالا به جوانه زنی قبل از برداشت انجام می شوند. برای حصول اطمینان از عدم از دست رفت ژن های خواب از عدم جوانه زنی بذر های در خواب طی تولید سریع ویا استفاده از نهالستان های غیر فصل رشدی، روش های شکست خواب به بذرها نظیر پروکسید هیدروژن (10 گرم بر لیتر)، پتاسیم نیترات (2 گرم بر لیتر)، اسید ژیبرلیک (0.1 گرم بر لیتر)، تیمار حرارتی، بهاره سازی و دوره های حرارتی اعمال اعمال شدند. </a:t>
            </a:r>
            <a:endParaRPr lang="en-US" sz="2800" dirty="0">
              <a:cs typeface="B Nazanin" panose="00000400000000000000" pitchFamily="2" charset="-78"/>
            </a:endParaRPr>
          </a:p>
        </p:txBody>
      </p:sp>
    </p:spTree>
    <p:extLst>
      <p:ext uri="{BB962C8B-B14F-4D97-AF65-F5344CB8AC3E}">
        <p14:creationId xmlns:p14="http://schemas.microsoft.com/office/powerpoint/2010/main" val="6869921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525000" y="190500"/>
            <a:ext cx="2501900" cy="901700"/>
          </a:xfrm>
          <a:prstGeom prst="roundRect">
            <a:avLst/>
          </a:prstGeom>
          <a:effectLst>
            <a:outerShdw blurRad="50800" dist="38100" dir="8100000" algn="tr"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cs typeface="B Nazanin" panose="00000400000000000000" pitchFamily="2" charset="-78"/>
            </a:endParaRPr>
          </a:p>
        </p:txBody>
      </p:sp>
      <p:sp>
        <p:nvSpPr>
          <p:cNvPr id="5" name="Rounded Rectangle 4"/>
          <p:cNvSpPr/>
          <p:nvPr/>
        </p:nvSpPr>
        <p:spPr>
          <a:xfrm>
            <a:off x="9525000" y="1333500"/>
            <a:ext cx="2501900" cy="901700"/>
          </a:xfrm>
          <a:prstGeom prst="roundRect">
            <a:avLst/>
          </a:prstGeom>
          <a:effectLst>
            <a:outerShdw blurRad="50800" dist="38100" dir="8100000" algn="tr"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cs typeface="B Nazanin" panose="00000400000000000000" pitchFamily="2" charset="-78"/>
            </a:endParaRPr>
          </a:p>
        </p:txBody>
      </p:sp>
      <p:sp>
        <p:nvSpPr>
          <p:cNvPr id="6" name="Rounded Rectangle 5"/>
          <p:cNvSpPr/>
          <p:nvPr/>
        </p:nvSpPr>
        <p:spPr>
          <a:xfrm>
            <a:off x="9525000" y="2476500"/>
            <a:ext cx="2501900" cy="901700"/>
          </a:xfrm>
          <a:prstGeom prst="roundRect">
            <a:avLst/>
          </a:prstGeom>
          <a:effectLst>
            <a:outerShdw blurRad="50800" dist="38100" dir="8100000" algn="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cs typeface="B Nazanin" panose="00000400000000000000" pitchFamily="2" charset="-78"/>
            </a:endParaRPr>
          </a:p>
        </p:txBody>
      </p:sp>
      <p:sp>
        <p:nvSpPr>
          <p:cNvPr id="7" name="Rounded Rectangle 6"/>
          <p:cNvSpPr/>
          <p:nvPr/>
        </p:nvSpPr>
        <p:spPr>
          <a:xfrm>
            <a:off x="9525000" y="3619500"/>
            <a:ext cx="2501900" cy="901700"/>
          </a:xfrm>
          <a:prstGeom prst="roundRect">
            <a:avLst/>
          </a:prstGeom>
          <a:effectLst>
            <a:outerShdw blurRad="50800" dist="38100" dir="8100000" algn="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cs typeface="B Nazanin" panose="00000400000000000000" pitchFamily="2" charset="-78"/>
            </a:endParaRPr>
          </a:p>
        </p:txBody>
      </p:sp>
      <p:sp>
        <p:nvSpPr>
          <p:cNvPr id="8" name="Rounded Rectangle 7"/>
          <p:cNvSpPr/>
          <p:nvPr/>
        </p:nvSpPr>
        <p:spPr>
          <a:xfrm>
            <a:off x="9525000" y="4762500"/>
            <a:ext cx="2501900" cy="901700"/>
          </a:xfrm>
          <a:prstGeom prst="roundRect">
            <a:avLst/>
          </a:prstGeom>
          <a:effectLst>
            <a:outerShdw blurRad="50800" dist="38100" dir="8100000" algn="t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cs typeface="B Nazanin" panose="00000400000000000000" pitchFamily="2" charset="-78"/>
            </a:endParaRPr>
          </a:p>
        </p:txBody>
      </p:sp>
      <p:sp>
        <p:nvSpPr>
          <p:cNvPr id="9" name="Rounded Rectangle 8"/>
          <p:cNvSpPr/>
          <p:nvPr/>
        </p:nvSpPr>
        <p:spPr>
          <a:xfrm>
            <a:off x="9525000" y="5905500"/>
            <a:ext cx="2501900" cy="901700"/>
          </a:xfrm>
          <a:prstGeom prst="roundRect">
            <a:avLst/>
          </a:prstGeom>
          <a:effectLst>
            <a:outerShdw blurRad="50800" dist="38100" dir="8100000" algn="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cs typeface="B Nazanin" panose="00000400000000000000" pitchFamily="2" charset="-78"/>
            </a:endParaRPr>
          </a:p>
        </p:txBody>
      </p:sp>
      <p:sp>
        <p:nvSpPr>
          <p:cNvPr id="10" name="Rectangle 9"/>
          <p:cNvSpPr/>
          <p:nvPr/>
        </p:nvSpPr>
        <p:spPr>
          <a:xfrm>
            <a:off x="11416160" y="0"/>
            <a:ext cx="431800" cy="7098224"/>
          </a:xfrm>
          <a:prstGeom prst="rect">
            <a:avLst/>
          </a:prstGeom>
          <a:solidFill>
            <a:schemeClr val="bg1">
              <a:lumMod val="95000"/>
            </a:schemeClr>
          </a:solidFill>
          <a:effectLst>
            <a:outerShdw blurRad="50800" dist="38100" algn="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11" name="Flowchart: Connector 10"/>
          <p:cNvSpPr/>
          <p:nvPr/>
        </p:nvSpPr>
        <p:spPr>
          <a:xfrm>
            <a:off x="11199120" y="231775"/>
            <a:ext cx="838200" cy="819150"/>
          </a:xfrm>
          <a:prstGeom prst="flowChartConnector">
            <a:avLst/>
          </a:prstGeom>
          <a:scene3d>
            <a:camera prst="orthographicFront"/>
            <a:lightRig rig="threePt" dir="t"/>
          </a:scene3d>
          <a:sp3d>
            <a:bevelT prst="angle"/>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a:latin typeface="Times New Roman" panose="02020603050405020304" pitchFamily="18" charset="0"/>
                <a:cs typeface="B Nazanin" panose="00000400000000000000" pitchFamily="2" charset="-78"/>
              </a:rPr>
              <a:t>1</a:t>
            </a:r>
          </a:p>
        </p:txBody>
      </p:sp>
      <p:sp>
        <p:nvSpPr>
          <p:cNvPr id="12" name="Flowchart: Connector 11"/>
          <p:cNvSpPr/>
          <p:nvPr/>
        </p:nvSpPr>
        <p:spPr>
          <a:xfrm>
            <a:off x="11199120" y="1374775"/>
            <a:ext cx="838200" cy="819150"/>
          </a:xfrm>
          <a:prstGeom prst="flowChartConnector">
            <a:avLst/>
          </a:prstGeom>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2</a:t>
            </a:r>
            <a:endParaRPr lang="en-US" sz="2800" dirty="0">
              <a:latin typeface="Times New Roman" panose="02020603050405020304" pitchFamily="18" charset="0"/>
              <a:cs typeface="B Nazanin" panose="00000400000000000000" pitchFamily="2" charset="-78"/>
            </a:endParaRPr>
          </a:p>
        </p:txBody>
      </p:sp>
      <p:sp>
        <p:nvSpPr>
          <p:cNvPr id="13" name="Flowchart: Connector 12"/>
          <p:cNvSpPr/>
          <p:nvPr/>
        </p:nvSpPr>
        <p:spPr>
          <a:xfrm>
            <a:off x="11199120" y="2517775"/>
            <a:ext cx="838200" cy="819150"/>
          </a:xfrm>
          <a:prstGeom prst="flowChartConnector">
            <a:avLst/>
          </a:prstGeom>
          <a:scene3d>
            <a:camera prst="orthographicFront"/>
            <a:lightRig rig="threePt" dir="t"/>
          </a:scene3d>
          <a:sp3d>
            <a:bevelT prst="angle"/>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3</a:t>
            </a:r>
            <a:endParaRPr lang="en-US" sz="2800" dirty="0">
              <a:latin typeface="Times New Roman" panose="02020603050405020304" pitchFamily="18" charset="0"/>
              <a:cs typeface="B Nazanin" panose="00000400000000000000" pitchFamily="2" charset="-78"/>
            </a:endParaRPr>
          </a:p>
        </p:txBody>
      </p:sp>
      <p:sp>
        <p:nvSpPr>
          <p:cNvPr id="14" name="Flowchart: Connector 13"/>
          <p:cNvSpPr/>
          <p:nvPr/>
        </p:nvSpPr>
        <p:spPr>
          <a:xfrm>
            <a:off x="11199120" y="3660775"/>
            <a:ext cx="838200" cy="819150"/>
          </a:xfrm>
          <a:prstGeom prst="flowChartConnector">
            <a:avLst/>
          </a:prstGeom>
          <a:scene3d>
            <a:camera prst="orthographicFront"/>
            <a:lightRig rig="threePt" dir="t"/>
          </a:scene3d>
          <a:sp3d>
            <a:bevelT prst="slope"/>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4</a:t>
            </a:r>
            <a:endParaRPr lang="en-US" sz="2800" dirty="0">
              <a:latin typeface="Times New Roman" panose="02020603050405020304" pitchFamily="18" charset="0"/>
              <a:cs typeface="B Nazanin" panose="00000400000000000000" pitchFamily="2" charset="-78"/>
            </a:endParaRPr>
          </a:p>
        </p:txBody>
      </p:sp>
      <p:sp>
        <p:nvSpPr>
          <p:cNvPr id="15" name="Flowchart: Connector 14"/>
          <p:cNvSpPr/>
          <p:nvPr/>
        </p:nvSpPr>
        <p:spPr>
          <a:xfrm>
            <a:off x="11199120" y="4803775"/>
            <a:ext cx="838200" cy="819150"/>
          </a:xfrm>
          <a:prstGeom prst="flowChartConnector">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5</a:t>
            </a:r>
            <a:endParaRPr lang="en-US" sz="2800" dirty="0">
              <a:latin typeface="Times New Roman" panose="02020603050405020304" pitchFamily="18" charset="0"/>
              <a:cs typeface="B Nazanin" panose="00000400000000000000" pitchFamily="2" charset="-78"/>
            </a:endParaRPr>
          </a:p>
        </p:txBody>
      </p:sp>
      <p:sp>
        <p:nvSpPr>
          <p:cNvPr id="16" name="Flowchart: Connector 15"/>
          <p:cNvSpPr/>
          <p:nvPr/>
        </p:nvSpPr>
        <p:spPr>
          <a:xfrm>
            <a:off x="11186420" y="5946775"/>
            <a:ext cx="838200" cy="819150"/>
          </a:xfrm>
          <a:prstGeom prst="flowChartConnector">
            <a:avLst/>
          </a:prstGeom>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6</a:t>
            </a:r>
            <a:endParaRPr lang="en-US" sz="2800" dirty="0">
              <a:latin typeface="Times New Roman" panose="02020603050405020304" pitchFamily="18" charset="0"/>
              <a:cs typeface="B Nazanin" panose="00000400000000000000" pitchFamily="2" charset="-78"/>
            </a:endParaRPr>
          </a:p>
        </p:txBody>
      </p:sp>
      <p:sp>
        <p:nvSpPr>
          <p:cNvPr id="17" name="TextBox 16"/>
          <p:cNvSpPr txBox="1"/>
          <p:nvPr/>
        </p:nvSpPr>
        <p:spPr>
          <a:xfrm>
            <a:off x="9664700" y="456684"/>
            <a:ext cx="1346200" cy="400110"/>
          </a:xfrm>
          <a:prstGeom prst="rect">
            <a:avLst/>
          </a:prstGeom>
          <a:noFill/>
        </p:spPr>
        <p:txBody>
          <a:bodyPr wrap="square" rtlCol="0">
            <a:spAutoFit/>
          </a:bodyPr>
          <a:lstStyle/>
          <a:p>
            <a:pPr algn="ctr" rtl="1"/>
            <a:r>
              <a:rPr lang="fa-IR" sz="2000" dirty="0" smtClean="0">
                <a:cs typeface="B Nazanin" panose="00000400000000000000" pitchFamily="2" charset="-78"/>
              </a:rPr>
              <a:t>مقدمه</a:t>
            </a:r>
            <a:endParaRPr lang="en-US" sz="2400" dirty="0">
              <a:cs typeface="B Nazanin" panose="00000400000000000000" pitchFamily="2" charset="-78"/>
            </a:endParaRPr>
          </a:p>
        </p:txBody>
      </p:sp>
      <p:sp>
        <p:nvSpPr>
          <p:cNvPr id="18" name="TextBox 17"/>
          <p:cNvSpPr txBox="1"/>
          <p:nvPr/>
        </p:nvSpPr>
        <p:spPr>
          <a:xfrm>
            <a:off x="9563100" y="1527641"/>
            <a:ext cx="1674120" cy="646331"/>
          </a:xfrm>
          <a:prstGeom prst="rect">
            <a:avLst/>
          </a:prstGeom>
          <a:noFill/>
        </p:spPr>
        <p:txBody>
          <a:bodyPr wrap="square" rtlCol="0">
            <a:spAutoFit/>
          </a:bodyPr>
          <a:lstStyle/>
          <a:p>
            <a:pPr algn="ctr" rtl="1"/>
            <a:r>
              <a:rPr lang="fa-IR" dirty="0" smtClean="0">
                <a:cs typeface="B Nazanin" panose="00000400000000000000" pitchFamily="2" charset="-78"/>
              </a:rPr>
              <a:t>انتخاب مقاومت جوانه زنی </a:t>
            </a:r>
            <a:endParaRPr lang="en-US" dirty="0">
              <a:cs typeface="B Nazanin" panose="00000400000000000000" pitchFamily="2" charset="-78"/>
            </a:endParaRPr>
          </a:p>
        </p:txBody>
      </p:sp>
      <p:sp>
        <p:nvSpPr>
          <p:cNvPr id="19" name="TextBox 18"/>
          <p:cNvSpPr txBox="1"/>
          <p:nvPr/>
        </p:nvSpPr>
        <p:spPr>
          <a:xfrm>
            <a:off x="9583290" y="2604184"/>
            <a:ext cx="1549400" cy="646331"/>
          </a:xfrm>
          <a:prstGeom prst="rect">
            <a:avLst/>
          </a:prstGeom>
          <a:noFill/>
        </p:spPr>
        <p:txBody>
          <a:bodyPr wrap="square" rtlCol="0">
            <a:spAutoFit/>
          </a:bodyPr>
          <a:lstStyle/>
          <a:p>
            <a:pPr algn="ctr" rtl="1"/>
            <a:r>
              <a:rPr lang="fa-IR" b="1" dirty="0" smtClean="0">
                <a:effectLst>
                  <a:outerShdw blurRad="38100" dist="38100" dir="2700000" algn="tl">
                    <a:srgbClr val="000000">
                      <a:alpha val="43137"/>
                    </a:srgbClr>
                  </a:outerShdw>
                </a:effectLst>
                <a:cs typeface="B Nazanin" panose="00000400000000000000" pitchFamily="2" charset="-78"/>
              </a:rPr>
              <a:t>مقاومت جوانه زنی در </a:t>
            </a:r>
            <a:r>
              <a:rPr lang="en-US" b="1" dirty="0" smtClean="0">
                <a:effectLst>
                  <a:outerShdw blurRad="38100" dist="38100" dir="2700000" algn="tl">
                    <a:srgbClr val="000000">
                      <a:alpha val="43137"/>
                    </a:srgbClr>
                  </a:outerShdw>
                </a:effectLst>
                <a:cs typeface="B Nazanin" panose="00000400000000000000" pitchFamily="2" charset="-78"/>
              </a:rPr>
              <a:t>SPARC</a:t>
            </a:r>
            <a:endParaRPr lang="en-US" b="1" dirty="0">
              <a:effectLst>
                <a:outerShdw blurRad="38100" dist="38100" dir="2700000" algn="tl">
                  <a:srgbClr val="000000">
                    <a:alpha val="43137"/>
                  </a:srgbClr>
                </a:outerShdw>
              </a:effectLst>
              <a:cs typeface="B Nazanin" panose="00000400000000000000" pitchFamily="2" charset="-78"/>
            </a:endParaRPr>
          </a:p>
        </p:txBody>
      </p:sp>
      <p:sp>
        <p:nvSpPr>
          <p:cNvPr id="20" name="TextBox 19"/>
          <p:cNvSpPr txBox="1"/>
          <p:nvPr/>
        </p:nvSpPr>
        <p:spPr>
          <a:xfrm>
            <a:off x="9525000" y="3747184"/>
            <a:ext cx="1606550" cy="369332"/>
          </a:xfrm>
          <a:prstGeom prst="rect">
            <a:avLst/>
          </a:prstGeom>
          <a:noFill/>
        </p:spPr>
        <p:txBody>
          <a:bodyPr wrap="square" rtlCol="0">
            <a:spAutoFit/>
          </a:bodyPr>
          <a:lstStyle/>
          <a:p>
            <a:pPr algn="ctr" rtl="1"/>
            <a:r>
              <a:rPr lang="fa-IR" dirty="0" smtClean="0">
                <a:cs typeface="B Nazanin" panose="00000400000000000000" pitchFamily="2" charset="-78"/>
              </a:rPr>
              <a:t>عدد نزولی هگبرگ </a:t>
            </a:r>
            <a:endParaRPr lang="en-US" dirty="0">
              <a:cs typeface="B Nazanin" panose="00000400000000000000" pitchFamily="2" charset="-78"/>
            </a:endParaRPr>
          </a:p>
        </p:txBody>
      </p:sp>
      <p:sp>
        <p:nvSpPr>
          <p:cNvPr id="21" name="TextBox 20"/>
          <p:cNvSpPr txBox="1"/>
          <p:nvPr/>
        </p:nvSpPr>
        <p:spPr>
          <a:xfrm>
            <a:off x="9541200" y="4968145"/>
            <a:ext cx="1549400" cy="646331"/>
          </a:xfrm>
          <a:prstGeom prst="rect">
            <a:avLst/>
          </a:prstGeom>
          <a:noFill/>
        </p:spPr>
        <p:txBody>
          <a:bodyPr wrap="square" rtlCol="0">
            <a:spAutoFit/>
          </a:bodyPr>
          <a:lstStyle/>
          <a:p>
            <a:pPr algn="ctr" rtl="1"/>
            <a:r>
              <a:rPr lang="fa-IR" dirty="0" smtClean="0">
                <a:cs typeface="B Nazanin" panose="00000400000000000000" pitchFamily="2" charset="-78"/>
              </a:rPr>
              <a:t>نشانگرهای مولکولی </a:t>
            </a:r>
            <a:r>
              <a:rPr lang="en-US" dirty="0" smtClean="0">
                <a:cs typeface="B Nazanin" panose="00000400000000000000" pitchFamily="2" charset="-78"/>
              </a:rPr>
              <a:t>DNA</a:t>
            </a:r>
            <a:endParaRPr lang="en-US" dirty="0">
              <a:cs typeface="B Nazanin" panose="00000400000000000000" pitchFamily="2" charset="-78"/>
            </a:endParaRPr>
          </a:p>
        </p:txBody>
      </p:sp>
      <p:sp>
        <p:nvSpPr>
          <p:cNvPr id="22" name="TextBox 21"/>
          <p:cNvSpPr txBox="1"/>
          <p:nvPr/>
        </p:nvSpPr>
        <p:spPr>
          <a:xfrm>
            <a:off x="9563100" y="6171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نتیجه گیری</a:t>
            </a:r>
            <a:endParaRPr lang="en-US" dirty="0">
              <a:cs typeface="B Nazanin" panose="00000400000000000000" pitchFamily="2" charset="-78"/>
            </a:endParaRPr>
          </a:p>
        </p:txBody>
      </p:sp>
      <p:sp>
        <p:nvSpPr>
          <p:cNvPr id="24" name="Flowchart: Connector 23"/>
          <p:cNvSpPr/>
          <p:nvPr/>
        </p:nvSpPr>
        <p:spPr>
          <a:xfrm>
            <a:off x="99228" y="5812096"/>
            <a:ext cx="1332855" cy="922418"/>
          </a:xfrm>
          <a:prstGeom prst="flowChartConnector">
            <a:avLst/>
          </a:prstGeom>
          <a:effectLst>
            <a:outerShdw blurRad="50800" dist="38100" dir="5400000" algn="t" rotWithShape="0">
              <a:prstClr val="black">
                <a:alpha val="40000"/>
              </a:prstClr>
            </a:outerShdw>
            <a:softEdge rad="31750"/>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600" dirty="0">
                <a:latin typeface="Times New Roman" panose="02020603050405020304" pitchFamily="18" charset="0"/>
                <a:cs typeface="B Nazanin" panose="00000400000000000000" pitchFamily="2" charset="-78"/>
              </a:rPr>
              <a:t>17/35</a:t>
            </a:r>
          </a:p>
        </p:txBody>
      </p:sp>
      <p:sp>
        <p:nvSpPr>
          <p:cNvPr id="25" name="TextBox 24"/>
          <p:cNvSpPr txBox="1"/>
          <p:nvPr/>
        </p:nvSpPr>
        <p:spPr>
          <a:xfrm>
            <a:off x="99228" y="33774"/>
            <a:ext cx="9305122" cy="5999643"/>
          </a:xfrm>
          <a:prstGeom prst="rect">
            <a:avLst/>
          </a:prstGeom>
          <a:noFill/>
        </p:spPr>
        <p:txBody>
          <a:bodyPr wrap="square" rtlCol="0" anchor="ctr">
            <a:noAutofit/>
          </a:bodyPr>
          <a:lstStyle/>
          <a:p>
            <a:pPr algn="r" rtl="1"/>
            <a:endParaRPr lang="fa-IR"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fa-IR" sz="3200" dirty="0">
                <a:cs typeface="B Nazanin" panose="00000400000000000000" pitchFamily="2" charset="-78"/>
              </a:rPr>
              <a:t>در اولین مرحله تعیین لاین های اصلاحی نسل اول از نظر پاسخ جوانه زنی قبل از برداشت در جمعیت های هدف، یک شاخص جوانه زنی بر اساس  تعداد سنبله ها از 10 نمونه سنبله با شواهد عینی از جوانه زنی و شدت جوانه زنی تعیین می شود . هر جمعیت بر اساس رسیدگی و بلوغ با جمع اوری نمونه ها از 1- سنبله هنگام ریزش گره های انتهایی ساقه و قهوه ای شدن ان ها ( معادل با وجود 16 درصد رطوبت  بر اساس وزن تر)، هوا خشک شدن به مدت 24 ساعت و ذخیره در دمای -20 درجه تا زمان تعیین فنوتیپ تقسیم بندی می شوند.</a:t>
            </a:r>
            <a:endParaRPr lang="fa-IR" sz="3200" dirty="0" smtClean="0">
              <a:cs typeface="B Nazanin" panose="00000400000000000000" pitchFamily="2" charset="-78"/>
            </a:endParaRPr>
          </a:p>
        </p:txBody>
      </p:sp>
    </p:spTree>
    <p:extLst>
      <p:ext uri="{BB962C8B-B14F-4D97-AF65-F5344CB8AC3E}">
        <p14:creationId xmlns:p14="http://schemas.microsoft.com/office/powerpoint/2010/main" val="3686975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525000" y="190500"/>
            <a:ext cx="2501900" cy="901700"/>
          </a:xfrm>
          <a:prstGeom prst="roundRect">
            <a:avLst/>
          </a:prstGeom>
          <a:effectLst>
            <a:outerShdw blurRad="50800" dist="38100" dir="8100000" algn="tr"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cs typeface="B Nazanin" panose="00000400000000000000" pitchFamily="2" charset="-78"/>
            </a:endParaRPr>
          </a:p>
        </p:txBody>
      </p:sp>
      <p:sp>
        <p:nvSpPr>
          <p:cNvPr id="5" name="Rounded Rectangle 4"/>
          <p:cNvSpPr/>
          <p:nvPr/>
        </p:nvSpPr>
        <p:spPr>
          <a:xfrm>
            <a:off x="9525000" y="1333500"/>
            <a:ext cx="2501900" cy="901700"/>
          </a:xfrm>
          <a:prstGeom prst="roundRect">
            <a:avLst/>
          </a:prstGeom>
          <a:effectLst>
            <a:outerShdw blurRad="50800" dist="38100" dir="8100000" algn="tr"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cs typeface="B Nazanin" panose="00000400000000000000" pitchFamily="2" charset="-78"/>
            </a:endParaRPr>
          </a:p>
        </p:txBody>
      </p:sp>
      <p:sp>
        <p:nvSpPr>
          <p:cNvPr id="6" name="Rounded Rectangle 5"/>
          <p:cNvSpPr/>
          <p:nvPr/>
        </p:nvSpPr>
        <p:spPr>
          <a:xfrm>
            <a:off x="9525000" y="2476500"/>
            <a:ext cx="2501900" cy="901700"/>
          </a:xfrm>
          <a:prstGeom prst="roundRect">
            <a:avLst/>
          </a:prstGeom>
          <a:effectLst>
            <a:outerShdw blurRad="50800" dist="38100" dir="8100000" algn="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cs typeface="B Nazanin" panose="00000400000000000000" pitchFamily="2" charset="-78"/>
            </a:endParaRPr>
          </a:p>
        </p:txBody>
      </p:sp>
      <p:sp>
        <p:nvSpPr>
          <p:cNvPr id="7" name="Rounded Rectangle 6"/>
          <p:cNvSpPr/>
          <p:nvPr/>
        </p:nvSpPr>
        <p:spPr>
          <a:xfrm>
            <a:off x="9525000" y="3619500"/>
            <a:ext cx="2501900" cy="901700"/>
          </a:xfrm>
          <a:prstGeom prst="roundRect">
            <a:avLst/>
          </a:prstGeom>
          <a:effectLst>
            <a:outerShdw blurRad="50800" dist="38100" dir="8100000" algn="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cs typeface="B Nazanin" panose="00000400000000000000" pitchFamily="2" charset="-78"/>
            </a:endParaRPr>
          </a:p>
        </p:txBody>
      </p:sp>
      <p:sp>
        <p:nvSpPr>
          <p:cNvPr id="8" name="Rounded Rectangle 7"/>
          <p:cNvSpPr/>
          <p:nvPr/>
        </p:nvSpPr>
        <p:spPr>
          <a:xfrm>
            <a:off x="9525000" y="4762500"/>
            <a:ext cx="2501900" cy="901700"/>
          </a:xfrm>
          <a:prstGeom prst="roundRect">
            <a:avLst/>
          </a:prstGeom>
          <a:effectLst>
            <a:outerShdw blurRad="50800" dist="38100" dir="8100000" algn="t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cs typeface="B Nazanin" panose="00000400000000000000" pitchFamily="2" charset="-78"/>
            </a:endParaRPr>
          </a:p>
        </p:txBody>
      </p:sp>
      <p:sp>
        <p:nvSpPr>
          <p:cNvPr id="9" name="Rounded Rectangle 8"/>
          <p:cNvSpPr/>
          <p:nvPr/>
        </p:nvSpPr>
        <p:spPr>
          <a:xfrm>
            <a:off x="9525000" y="5905500"/>
            <a:ext cx="2501900" cy="901700"/>
          </a:xfrm>
          <a:prstGeom prst="roundRect">
            <a:avLst/>
          </a:prstGeom>
          <a:effectLst>
            <a:outerShdw blurRad="50800" dist="38100" dir="8100000" algn="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cs typeface="B Nazanin" panose="00000400000000000000" pitchFamily="2" charset="-78"/>
            </a:endParaRPr>
          </a:p>
        </p:txBody>
      </p:sp>
      <p:sp>
        <p:nvSpPr>
          <p:cNvPr id="10" name="Rectangle 9"/>
          <p:cNvSpPr/>
          <p:nvPr/>
        </p:nvSpPr>
        <p:spPr>
          <a:xfrm>
            <a:off x="11395710" y="0"/>
            <a:ext cx="431800" cy="7098224"/>
          </a:xfrm>
          <a:prstGeom prst="rect">
            <a:avLst/>
          </a:prstGeom>
          <a:solidFill>
            <a:schemeClr val="bg1">
              <a:lumMod val="95000"/>
            </a:schemeClr>
          </a:solidFill>
          <a:effectLst>
            <a:outerShdw blurRad="50800" dist="38100" algn="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11" name="Flowchart: Connector 10"/>
          <p:cNvSpPr/>
          <p:nvPr/>
        </p:nvSpPr>
        <p:spPr>
          <a:xfrm>
            <a:off x="11210550" y="231775"/>
            <a:ext cx="838200" cy="819150"/>
          </a:xfrm>
          <a:prstGeom prst="flowChartConnector">
            <a:avLst/>
          </a:prstGeom>
          <a:scene3d>
            <a:camera prst="orthographicFront"/>
            <a:lightRig rig="threePt" dir="t"/>
          </a:scene3d>
          <a:sp3d>
            <a:bevelT prst="angle"/>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a:latin typeface="Times New Roman" panose="02020603050405020304" pitchFamily="18" charset="0"/>
                <a:cs typeface="B Nazanin" panose="00000400000000000000" pitchFamily="2" charset="-78"/>
              </a:rPr>
              <a:t>1</a:t>
            </a:r>
          </a:p>
        </p:txBody>
      </p:sp>
      <p:sp>
        <p:nvSpPr>
          <p:cNvPr id="12" name="Flowchart: Connector 11"/>
          <p:cNvSpPr/>
          <p:nvPr/>
        </p:nvSpPr>
        <p:spPr>
          <a:xfrm>
            <a:off x="11210550" y="1374775"/>
            <a:ext cx="838200" cy="819150"/>
          </a:xfrm>
          <a:prstGeom prst="flowChartConnector">
            <a:avLst/>
          </a:prstGeom>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2</a:t>
            </a:r>
            <a:endParaRPr lang="en-US" sz="2800" dirty="0">
              <a:latin typeface="Times New Roman" panose="02020603050405020304" pitchFamily="18" charset="0"/>
              <a:cs typeface="B Nazanin" panose="00000400000000000000" pitchFamily="2" charset="-78"/>
            </a:endParaRPr>
          </a:p>
        </p:txBody>
      </p:sp>
      <p:sp>
        <p:nvSpPr>
          <p:cNvPr id="13" name="Flowchart: Connector 12"/>
          <p:cNvSpPr/>
          <p:nvPr/>
        </p:nvSpPr>
        <p:spPr>
          <a:xfrm>
            <a:off x="11210550" y="2517775"/>
            <a:ext cx="838200" cy="819150"/>
          </a:xfrm>
          <a:prstGeom prst="flowChartConnector">
            <a:avLst/>
          </a:prstGeom>
          <a:scene3d>
            <a:camera prst="orthographicFront"/>
            <a:lightRig rig="threePt" dir="t"/>
          </a:scene3d>
          <a:sp3d>
            <a:bevelT prst="angle"/>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3</a:t>
            </a:r>
            <a:endParaRPr lang="en-US" sz="2800" dirty="0">
              <a:latin typeface="Times New Roman" panose="02020603050405020304" pitchFamily="18" charset="0"/>
              <a:cs typeface="B Nazanin" panose="00000400000000000000" pitchFamily="2" charset="-78"/>
            </a:endParaRPr>
          </a:p>
        </p:txBody>
      </p:sp>
      <p:sp>
        <p:nvSpPr>
          <p:cNvPr id="14" name="Flowchart: Connector 13"/>
          <p:cNvSpPr/>
          <p:nvPr/>
        </p:nvSpPr>
        <p:spPr>
          <a:xfrm>
            <a:off x="11210550" y="3660775"/>
            <a:ext cx="838200" cy="819150"/>
          </a:xfrm>
          <a:prstGeom prst="flowChartConnector">
            <a:avLst/>
          </a:prstGeom>
          <a:scene3d>
            <a:camera prst="orthographicFront"/>
            <a:lightRig rig="threePt" dir="t"/>
          </a:scene3d>
          <a:sp3d>
            <a:bevelT prst="slope"/>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4</a:t>
            </a:r>
            <a:endParaRPr lang="en-US" sz="2800" dirty="0">
              <a:latin typeface="Times New Roman" panose="02020603050405020304" pitchFamily="18" charset="0"/>
              <a:cs typeface="B Nazanin" panose="00000400000000000000" pitchFamily="2" charset="-78"/>
            </a:endParaRPr>
          </a:p>
        </p:txBody>
      </p:sp>
      <p:sp>
        <p:nvSpPr>
          <p:cNvPr id="15" name="Flowchart: Connector 14"/>
          <p:cNvSpPr/>
          <p:nvPr/>
        </p:nvSpPr>
        <p:spPr>
          <a:xfrm>
            <a:off x="11210550" y="4803775"/>
            <a:ext cx="838200" cy="819150"/>
          </a:xfrm>
          <a:prstGeom prst="flowChartConnector">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5</a:t>
            </a:r>
            <a:endParaRPr lang="en-US" sz="2800" dirty="0">
              <a:latin typeface="Times New Roman" panose="02020603050405020304" pitchFamily="18" charset="0"/>
              <a:cs typeface="B Nazanin" panose="00000400000000000000" pitchFamily="2" charset="-78"/>
            </a:endParaRPr>
          </a:p>
        </p:txBody>
      </p:sp>
      <p:sp>
        <p:nvSpPr>
          <p:cNvPr id="16" name="Flowchart: Connector 15"/>
          <p:cNvSpPr/>
          <p:nvPr/>
        </p:nvSpPr>
        <p:spPr>
          <a:xfrm>
            <a:off x="11197850" y="5946775"/>
            <a:ext cx="838200" cy="819150"/>
          </a:xfrm>
          <a:prstGeom prst="flowChartConnector">
            <a:avLst/>
          </a:prstGeom>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6</a:t>
            </a:r>
            <a:endParaRPr lang="en-US" sz="2800" dirty="0">
              <a:latin typeface="Times New Roman" panose="02020603050405020304" pitchFamily="18" charset="0"/>
              <a:cs typeface="B Nazanin" panose="00000400000000000000" pitchFamily="2" charset="-78"/>
            </a:endParaRPr>
          </a:p>
        </p:txBody>
      </p:sp>
      <p:sp>
        <p:nvSpPr>
          <p:cNvPr id="17" name="TextBox 16"/>
          <p:cNvSpPr txBox="1"/>
          <p:nvPr/>
        </p:nvSpPr>
        <p:spPr>
          <a:xfrm>
            <a:off x="9664700" y="456684"/>
            <a:ext cx="1346200" cy="400110"/>
          </a:xfrm>
          <a:prstGeom prst="rect">
            <a:avLst/>
          </a:prstGeom>
          <a:noFill/>
        </p:spPr>
        <p:txBody>
          <a:bodyPr wrap="square" rtlCol="0">
            <a:spAutoFit/>
          </a:bodyPr>
          <a:lstStyle/>
          <a:p>
            <a:pPr algn="ctr" rtl="1"/>
            <a:r>
              <a:rPr lang="fa-IR" sz="2000" dirty="0" smtClean="0">
                <a:cs typeface="B Nazanin" panose="00000400000000000000" pitchFamily="2" charset="-78"/>
              </a:rPr>
              <a:t>مقدمه</a:t>
            </a:r>
            <a:endParaRPr lang="en-US" sz="2400" dirty="0">
              <a:cs typeface="B Nazanin" panose="00000400000000000000" pitchFamily="2" charset="-78"/>
            </a:endParaRPr>
          </a:p>
        </p:txBody>
      </p:sp>
      <p:sp>
        <p:nvSpPr>
          <p:cNvPr id="18" name="TextBox 17"/>
          <p:cNvSpPr txBox="1"/>
          <p:nvPr/>
        </p:nvSpPr>
        <p:spPr>
          <a:xfrm>
            <a:off x="9575800" y="1506319"/>
            <a:ext cx="1670050" cy="646331"/>
          </a:xfrm>
          <a:prstGeom prst="rect">
            <a:avLst/>
          </a:prstGeom>
          <a:noFill/>
        </p:spPr>
        <p:txBody>
          <a:bodyPr wrap="square" rtlCol="0">
            <a:spAutoFit/>
          </a:bodyPr>
          <a:lstStyle/>
          <a:p>
            <a:pPr algn="ctr" rtl="1"/>
            <a:r>
              <a:rPr lang="fa-IR" dirty="0" smtClean="0">
                <a:cs typeface="B Nazanin" panose="00000400000000000000" pitchFamily="2" charset="-78"/>
              </a:rPr>
              <a:t>انتخاب مقاومت جوانه زنی </a:t>
            </a:r>
            <a:endParaRPr lang="en-US" dirty="0">
              <a:cs typeface="B Nazanin" panose="00000400000000000000" pitchFamily="2" charset="-78"/>
            </a:endParaRPr>
          </a:p>
        </p:txBody>
      </p:sp>
      <p:sp>
        <p:nvSpPr>
          <p:cNvPr id="19" name="TextBox 18"/>
          <p:cNvSpPr txBox="1"/>
          <p:nvPr/>
        </p:nvSpPr>
        <p:spPr>
          <a:xfrm>
            <a:off x="9586220" y="2604184"/>
            <a:ext cx="1549400" cy="646331"/>
          </a:xfrm>
          <a:prstGeom prst="rect">
            <a:avLst/>
          </a:prstGeom>
          <a:noFill/>
        </p:spPr>
        <p:txBody>
          <a:bodyPr wrap="square" rtlCol="0">
            <a:spAutoFit/>
          </a:bodyPr>
          <a:lstStyle/>
          <a:p>
            <a:pPr algn="ctr" rtl="1"/>
            <a:r>
              <a:rPr lang="fa-IR" b="1" dirty="0" smtClean="0">
                <a:effectLst>
                  <a:outerShdw blurRad="38100" dist="38100" dir="2700000" algn="tl">
                    <a:srgbClr val="000000">
                      <a:alpha val="43137"/>
                    </a:srgbClr>
                  </a:outerShdw>
                </a:effectLst>
                <a:cs typeface="B Nazanin" panose="00000400000000000000" pitchFamily="2" charset="-78"/>
              </a:rPr>
              <a:t>مقاومت جوانه زنی در </a:t>
            </a:r>
            <a:r>
              <a:rPr lang="en-US" b="1" dirty="0" smtClean="0">
                <a:effectLst>
                  <a:outerShdw blurRad="38100" dist="38100" dir="2700000" algn="tl">
                    <a:srgbClr val="000000">
                      <a:alpha val="43137"/>
                    </a:srgbClr>
                  </a:outerShdw>
                </a:effectLst>
                <a:cs typeface="B Nazanin" panose="00000400000000000000" pitchFamily="2" charset="-78"/>
              </a:rPr>
              <a:t>SPARC</a:t>
            </a:r>
            <a:endParaRPr lang="en-US" b="1" dirty="0">
              <a:effectLst>
                <a:outerShdw blurRad="38100" dist="38100" dir="2700000" algn="tl">
                  <a:srgbClr val="000000">
                    <a:alpha val="43137"/>
                  </a:srgbClr>
                </a:outerShdw>
              </a:effectLst>
              <a:cs typeface="B Nazanin" panose="00000400000000000000" pitchFamily="2" charset="-78"/>
            </a:endParaRPr>
          </a:p>
        </p:txBody>
      </p:sp>
      <p:sp>
        <p:nvSpPr>
          <p:cNvPr id="20" name="TextBox 19"/>
          <p:cNvSpPr txBox="1"/>
          <p:nvPr/>
        </p:nvSpPr>
        <p:spPr>
          <a:xfrm>
            <a:off x="9563100" y="3792904"/>
            <a:ext cx="1606550" cy="369332"/>
          </a:xfrm>
          <a:prstGeom prst="rect">
            <a:avLst/>
          </a:prstGeom>
          <a:noFill/>
        </p:spPr>
        <p:txBody>
          <a:bodyPr wrap="square" rtlCol="0">
            <a:spAutoFit/>
          </a:bodyPr>
          <a:lstStyle/>
          <a:p>
            <a:pPr algn="ctr" rtl="1"/>
            <a:r>
              <a:rPr lang="fa-IR" dirty="0" smtClean="0">
                <a:cs typeface="B Nazanin" panose="00000400000000000000" pitchFamily="2" charset="-78"/>
              </a:rPr>
              <a:t>عدد نزولی هگبرگ </a:t>
            </a:r>
            <a:endParaRPr lang="en-US" dirty="0">
              <a:cs typeface="B Nazanin" panose="00000400000000000000" pitchFamily="2" charset="-78"/>
            </a:endParaRPr>
          </a:p>
        </p:txBody>
      </p:sp>
      <p:sp>
        <p:nvSpPr>
          <p:cNvPr id="21" name="TextBox 20"/>
          <p:cNvSpPr txBox="1"/>
          <p:nvPr/>
        </p:nvSpPr>
        <p:spPr>
          <a:xfrm>
            <a:off x="9563100" y="4890184"/>
            <a:ext cx="1549400" cy="646331"/>
          </a:xfrm>
          <a:prstGeom prst="rect">
            <a:avLst/>
          </a:prstGeom>
          <a:noFill/>
        </p:spPr>
        <p:txBody>
          <a:bodyPr wrap="square" rtlCol="0">
            <a:spAutoFit/>
          </a:bodyPr>
          <a:lstStyle/>
          <a:p>
            <a:pPr algn="ctr" rtl="1"/>
            <a:r>
              <a:rPr lang="fa-IR" dirty="0" smtClean="0">
                <a:cs typeface="B Nazanin" panose="00000400000000000000" pitchFamily="2" charset="-78"/>
              </a:rPr>
              <a:t>نشانگرهای مولکولی </a:t>
            </a:r>
            <a:r>
              <a:rPr lang="en-US" dirty="0" smtClean="0">
                <a:cs typeface="B Nazanin" panose="00000400000000000000" pitchFamily="2" charset="-78"/>
              </a:rPr>
              <a:t>DNA</a:t>
            </a:r>
            <a:endParaRPr lang="en-US" dirty="0">
              <a:cs typeface="B Nazanin" panose="00000400000000000000" pitchFamily="2" charset="-78"/>
            </a:endParaRPr>
          </a:p>
        </p:txBody>
      </p:sp>
      <p:sp>
        <p:nvSpPr>
          <p:cNvPr id="22" name="TextBox 21"/>
          <p:cNvSpPr txBox="1"/>
          <p:nvPr/>
        </p:nvSpPr>
        <p:spPr>
          <a:xfrm>
            <a:off x="9563100" y="6171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نتیجه گیری</a:t>
            </a:r>
            <a:endParaRPr lang="en-US" dirty="0">
              <a:cs typeface="B Nazanin" panose="00000400000000000000" pitchFamily="2" charset="-78"/>
            </a:endParaRPr>
          </a:p>
        </p:txBody>
      </p:sp>
      <p:sp>
        <p:nvSpPr>
          <p:cNvPr id="24" name="Flowchart: Connector 23"/>
          <p:cNvSpPr/>
          <p:nvPr/>
        </p:nvSpPr>
        <p:spPr>
          <a:xfrm>
            <a:off x="99228" y="5812096"/>
            <a:ext cx="1332855" cy="922418"/>
          </a:xfrm>
          <a:prstGeom prst="flowChartConnector">
            <a:avLst/>
          </a:prstGeom>
          <a:effectLst>
            <a:outerShdw blurRad="50800" dist="38100" dir="5400000" algn="t" rotWithShape="0">
              <a:prstClr val="black">
                <a:alpha val="40000"/>
              </a:prstClr>
            </a:outerShdw>
            <a:softEdge rad="31750"/>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600" dirty="0">
                <a:latin typeface="Times New Roman" panose="02020603050405020304" pitchFamily="18" charset="0"/>
                <a:cs typeface="B Nazanin" panose="00000400000000000000" pitchFamily="2" charset="-78"/>
              </a:rPr>
              <a:t>18/35</a:t>
            </a:r>
          </a:p>
        </p:txBody>
      </p:sp>
      <p:sp>
        <p:nvSpPr>
          <p:cNvPr id="25" name="TextBox 24"/>
          <p:cNvSpPr txBox="1"/>
          <p:nvPr/>
        </p:nvSpPr>
        <p:spPr>
          <a:xfrm>
            <a:off x="-1" y="172040"/>
            <a:ext cx="9404351" cy="5999643"/>
          </a:xfrm>
          <a:prstGeom prst="rect">
            <a:avLst/>
          </a:prstGeom>
          <a:noFill/>
        </p:spPr>
        <p:txBody>
          <a:bodyPr wrap="square" rtlCol="0" anchor="ctr">
            <a:noAutofit/>
          </a:bodyPr>
          <a:lstStyle/>
          <a:p>
            <a:pPr algn="r" rtl="1"/>
            <a:endParaRPr lang="fa-IR" dirty="0" smtClean="0">
              <a:cs typeface="B Nazanin" panose="00000400000000000000" pitchFamily="2" charset="-78"/>
            </a:endParaRPr>
          </a:p>
          <a:p>
            <a:pPr marL="685800" indent="-685800" algn="just" rtl="1">
              <a:lnSpc>
                <a:spcPct val="150000"/>
              </a:lnSpc>
              <a:buFont typeface="Wingdings" panose="05000000000000000000" pitchFamily="2" charset="2"/>
              <a:buChar char="§"/>
            </a:pPr>
            <a:r>
              <a:rPr lang="fa-IR" sz="2800" dirty="0">
                <a:cs typeface="B Nazanin" panose="00000400000000000000" pitchFamily="2" charset="-78"/>
              </a:rPr>
              <a:t>10 سنبله با </a:t>
            </a:r>
            <a:r>
              <a:rPr lang="fa-IR" sz="2800" dirty="0" smtClean="0">
                <a:cs typeface="B Nazanin" panose="00000400000000000000" pitchFamily="2" charset="-78"/>
              </a:rPr>
              <a:t>لیبل (</a:t>
            </a:r>
            <a:r>
              <a:rPr lang="fa-IR" sz="2800" dirty="0">
                <a:cs typeface="B Nazanin" panose="00000400000000000000" pitchFamily="2" charset="-78"/>
              </a:rPr>
              <a:t>برچسب های) چسبنده ضد آب به یک خوشه تبدیل شدند که روی آن ها اطلاعات واحد آزمایشی مناسب پرینت می شود. واکنش به جوانه زنی سنبله ها با قرار دادن خوشه های 10 سنبله در معرض تیمار رطوبت دهی یکنواخت در اتاقک شبیه سازی باران تعیین می شود. خوشه های ده سنبله به طور عمودی روی سینی فیت شده با سیم ها توری با شبکه 0.5 سانتی متر قرار می گیرند. تیمار اولیه رطوبت دهی  حدود 135 میلی متر در 5 ساعت و بعد از  رطوبت ددهی نیم ساعته در هر 12 ساعته ادامه می یابد. دما در 18 درجه سانتیگراد حفظ شده و رطوبت نسبی بیش از 95 درصد می باشد.</a:t>
            </a:r>
            <a:endParaRPr lang="fa-IR" sz="2800" dirty="0" smtClean="0">
              <a:cs typeface="B Nazanin" panose="00000400000000000000" pitchFamily="2" charset="-78"/>
            </a:endParaRPr>
          </a:p>
        </p:txBody>
      </p:sp>
    </p:spTree>
    <p:extLst>
      <p:ext uri="{BB962C8B-B14F-4D97-AF65-F5344CB8AC3E}">
        <p14:creationId xmlns:p14="http://schemas.microsoft.com/office/powerpoint/2010/main" val="29132022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TotalTime>
  <Words>492</Words>
  <Application>Microsoft Office PowerPoint</Application>
  <PresentationFormat>Widescreen</PresentationFormat>
  <Paragraphs>61</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 madsg.com</dc:creator>
  <dc:description>madsg.com</dc:description>
  <cp:lastModifiedBy>8p</cp:lastModifiedBy>
  <cp:revision>23</cp:revision>
  <dcterms:created xsi:type="dcterms:W3CDTF">2014-08-21T18:02:58Z</dcterms:created>
  <dcterms:modified xsi:type="dcterms:W3CDTF">2017-12-04T08:04:10Z</dcterms:modified>
</cp:coreProperties>
</file>