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7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0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37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41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0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0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8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1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9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77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50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B19B1-B737-4B4C-96D5-D774880B1B9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8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525000" y="190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525000" y="1333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525000" y="2476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525000" y="3619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525000" y="4762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525000" y="5905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353800" y="0"/>
            <a:ext cx="431800" cy="709822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11182350" y="231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1</a:t>
            </a:r>
          </a:p>
        </p:txBody>
      </p:sp>
      <p:sp>
        <p:nvSpPr>
          <p:cNvPr id="12" name="Flowchart: Connector 11"/>
          <p:cNvSpPr/>
          <p:nvPr/>
        </p:nvSpPr>
        <p:spPr>
          <a:xfrm>
            <a:off x="11182350" y="1374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2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11182350" y="2517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3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4" name="Flowchart: Connector 13"/>
          <p:cNvSpPr/>
          <p:nvPr/>
        </p:nvSpPr>
        <p:spPr>
          <a:xfrm>
            <a:off x="11182350" y="3660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4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Flowchart: Connector 14"/>
          <p:cNvSpPr/>
          <p:nvPr/>
        </p:nvSpPr>
        <p:spPr>
          <a:xfrm>
            <a:off x="11182350" y="4803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5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6" name="Flowchart: Connector 15"/>
          <p:cNvSpPr/>
          <p:nvPr/>
        </p:nvSpPr>
        <p:spPr>
          <a:xfrm>
            <a:off x="11169650" y="5946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6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64700" y="456684"/>
            <a:ext cx="134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Nazanin" panose="00000400000000000000" pitchFamily="2" charset="-78"/>
              </a:rPr>
              <a:t>چکیده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63100" y="1599684"/>
            <a:ext cx="1673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مقدمه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82150" y="2742684"/>
            <a:ext cx="154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آزمایش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63100" y="3885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نتایج و بحث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75800" y="5028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نتیجه گیری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63100" y="6171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پیشنهادات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4" name="Flowchart: Connector 23"/>
          <p:cNvSpPr/>
          <p:nvPr/>
        </p:nvSpPr>
        <p:spPr>
          <a:xfrm>
            <a:off x="0" y="5864617"/>
            <a:ext cx="1332855" cy="922418"/>
          </a:xfrm>
          <a:prstGeom prst="flowChartConnector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10/36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1" y="128698"/>
            <a:ext cx="9407525" cy="592920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endParaRPr lang="fa-IR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</a:p>
          <a:p>
            <a:pPr algn="ctr" rtl="1"/>
            <a:r>
              <a:rPr lang="fa-IR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آزمایش</a:t>
            </a:r>
            <a:endParaRPr lang="fa-IR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88451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525000" y="190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525000" y="1333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525000" y="2476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525000" y="3619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525000" y="4762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525000" y="5905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353800" y="0"/>
            <a:ext cx="431800" cy="709822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11159490" y="231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1</a:t>
            </a:r>
          </a:p>
        </p:txBody>
      </p:sp>
      <p:sp>
        <p:nvSpPr>
          <p:cNvPr id="12" name="Flowchart: Connector 11"/>
          <p:cNvSpPr/>
          <p:nvPr/>
        </p:nvSpPr>
        <p:spPr>
          <a:xfrm>
            <a:off x="11159490" y="1374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2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11159490" y="2517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3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4" name="Flowchart: Connector 13"/>
          <p:cNvSpPr/>
          <p:nvPr/>
        </p:nvSpPr>
        <p:spPr>
          <a:xfrm>
            <a:off x="11159490" y="3660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4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Flowchart: Connector 14"/>
          <p:cNvSpPr/>
          <p:nvPr/>
        </p:nvSpPr>
        <p:spPr>
          <a:xfrm>
            <a:off x="11159490" y="4803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5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6" name="Flowchart: Connector 15"/>
          <p:cNvSpPr/>
          <p:nvPr/>
        </p:nvSpPr>
        <p:spPr>
          <a:xfrm>
            <a:off x="11146790" y="5946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6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64700" y="456684"/>
            <a:ext cx="134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Nazanin" panose="00000400000000000000" pitchFamily="2" charset="-78"/>
              </a:rPr>
              <a:t>چکیده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63100" y="1599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مقدمه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82150" y="2742684"/>
            <a:ext cx="154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آزمایش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63100" y="3885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نتایج و بحث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75800" y="5028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نتیجه گیری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63100" y="6171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پیشنهادات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4" name="Flowchart: Connector 23"/>
          <p:cNvSpPr/>
          <p:nvPr/>
        </p:nvSpPr>
        <p:spPr>
          <a:xfrm>
            <a:off x="0" y="5864617"/>
            <a:ext cx="1332855" cy="922418"/>
          </a:xfrm>
          <a:prstGeom prst="flowChartConnector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11/36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1" y="128698"/>
            <a:ext cx="9407525" cy="592920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endParaRPr lang="fa-IR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ساخت و تعیین خصوصیات </a:t>
            </a:r>
            <a:r>
              <a:rPr lang="fa-IR" sz="2800" b="1" u="sng" dirty="0" smtClean="0">
                <a:cs typeface="B Nazanin" panose="00000400000000000000" pitchFamily="2" charset="-78"/>
              </a:rPr>
              <a:t>الکترودها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700" dirty="0">
                <a:cs typeface="B Nazanin" panose="00000400000000000000" pitchFamily="2" charset="-78"/>
              </a:rPr>
              <a:t>یک لایه نازک استرانسیوم با وزن 3.2 میلی گرم بر سانتی متر مربع روی  فیبرهای با قطر 7.5 میکروکتر با جهات تصادفی و ورقه </a:t>
            </a:r>
            <a:r>
              <a:rPr lang="fa-IR" sz="2700" dirty="0" smtClean="0">
                <a:cs typeface="B Nazanin" panose="00000400000000000000" pitchFamily="2" charset="-78"/>
              </a:rPr>
              <a:t>های </a:t>
            </a:r>
            <a:r>
              <a:rPr lang="en-US" sz="2700" dirty="0">
                <a:cs typeface="B Nazanin" panose="00000400000000000000" pitchFamily="2" charset="-78"/>
              </a:rPr>
              <a:t>CFP</a:t>
            </a:r>
            <a:r>
              <a:rPr lang="fa-IR" sz="2700" dirty="0">
                <a:cs typeface="B Nazanin" panose="00000400000000000000" pitchFamily="2" charset="-78"/>
              </a:rPr>
              <a:t> با ضخامت تورای 0.37 میلی متر و وزن مخصوص 16.2 میلی گرم بر سانتی مربع و تخلیخل 78 درصد رسوب یافت. یک وان پیروفسفات حاوی 0.40 مول </a:t>
            </a:r>
            <a:r>
              <a:rPr lang="en-US" sz="2700" dirty="0">
                <a:cs typeface="B Nazanin" panose="00000400000000000000" pitchFamily="2" charset="-78"/>
              </a:rPr>
              <a:t>K4P2O7</a:t>
            </a:r>
            <a:r>
              <a:rPr lang="fa-IR" sz="2700" dirty="0">
                <a:cs typeface="B Nazanin" panose="00000400000000000000" pitchFamily="2" charset="-78"/>
              </a:rPr>
              <a:t>،0.09 مول </a:t>
            </a:r>
            <a:r>
              <a:rPr lang="en-US" sz="2700" dirty="0">
                <a:cs typeface="B Nazanin" panose="00000400000000000000" pitchFamily="2" charset="-78"/>
              </a:rPr>
              <a:t>Sn2P2O7</a:t>
            </a:r>
            <a:r>
              <a:rPr lang="fa-IR" sz="2700" dirty="0">
                <a:cs typeface="B Nazanin" panose="00000400000000000000" pitchFamily="2" charset="-78"/>
              </a:rPr>
              <a:t> و 0.05 مول</a:t>
            </a:r>
            <a:r>
              <a:rPr lang="en-US" sz="2700" dirty="0">
                <a:cs typeface="B Nazanin" panose="00000400000000000000" pitchFamily="2" charset="-78"/>
              </a:rPr>
              <a:t>C4H6O6</a:t>
            </a:r>
            <a:r>
              <a:rPr lang="fa-IR" sz="2700" dirty="0">
                <a:cs typeface="B Nazanin" panose="00000400000000000000" pitchFamily="2" charset="-78"/>
              </a:rPr>
              <a:t> </a:t>
            </a:r>
            <a:r>
              <a:rPr lang="fa-IR" sz="2700" dirty="0" smtClean="0">
                <a:cs typeface="B Nazanin" panose="00000400000000000000" pitchFamily="2" charset="-78"/>
              </a:rPr>
              <a:t>در </a:t>
            </a:r>
            <a:r>
              <a:rPr lang="fa-IR" sz="2700" dirty="0">
                <a:cs typeface="B Nazanin" panose="00000400000000000000" pitchFamily="2" charset="-78"/>
              </a:rPr>
              <a:t>تراکم جریان </a:t>
            </a:r>
            <a:r>
              <a:rPr lang="en-US" sz="2700" dirty="0">
                <a:cs typeface="B Nazanin" panose="00000400000000000000" pitchFamily="2" charset="-78"/>
              </a:rPr>
              <a:t>DC</a:t>
            </a:r>
            <a:r>
              <a:rPr lang="fa-IR" sz="2700" dirty="0">
                <a:cs typeface="B Nazanin" panose="00000400000000000000" pitchFamily="2" charset="-78"/>
              </a:rPr>
              <a:t> 30 میلی امپر در دمای اتاق برای رسوب الکترودی استرانسیوم مورد استفاده قرار گرفت. این فرایند پوشش استرانسیومی با اندازه ذرات بسیار ریز در اختیار می گذارد. ساختار </a:t>
            </a:r>
            <a:r>
              <a:rPr lang="en-US" sz="2700" dirty="0">
                <a:cs typeface="B Nazanin" panose="00000400000000000000" pitchFamily="2" charset="-78"/>
              </a:rPr>
              <a:t>CFP</a:t>
            </a:r>
            <a:r>
              <a:rPr lang="fa-IR" sz="2700" dirty="0">
                <a:cs typeface="B Nazanin" panose="00000400000000000000" pitchFamily="2" charset="-78"/>
              </a:rPr>
              <a:t> با استفاده از طیف سنج میکرو رامان رنیشاف اینویا با تابش اشعه 514 نانومتر مورد مطالعه قرار گرفت</a:t>
            </a:r>
            <a:r>
              <a:rPr lang="fa-IR" sz="2700" dirty="0" smtClean="0">
                <a:cs typeface="B Nazanin" panose="00000400000000000000" pitchFamily="2" charset="-78"/>
              </a:rPr>
              <a:t>.</a:t>
            </a:r>
            <a:endParaRPr lang="en-US" sz="27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38744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525000" y="190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525000" y="1333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525000" y="2476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525000" y="3619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525000" y="4762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525000" y="5905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353800" y="0"/>
            <a:ext cx="431800" cy="709822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11159490" y="231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1</a:t>
            </a:r>
          </a:p>
        </p:txBody>
      </p:sp>
      <p:sp>
        <p:nvSpPr>
          <p:cNvPr id="12" name="Flowchart: Connector 11"/>
          <p:cNvSpPr/>
          <p:nvPr/>
        </p:nvSpPr>
        <p:spPr>
          <a:xfrm>
            <a:off x="11159490" y="1374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2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11159490" y="2517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3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4" name="Flowchart: Connector 13"/>
          <p:cNvSpPr/>
          <p:nvPr/>
        </p:nvSpPr>
        <p:spPr>
          <a:xfrm>
            <a:off x="11159490" y="3660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4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Flowchart: Connector 14"/>
          <p:cNvSpPr/>
          <p:nvPr/>
        </p:nvSpPr>
        <p:spPr>
          <a:xfrm>
            <a:off x="11159490" y="4803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5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6" name="Flowchart: Connector 15"/>
          <p:cNvSpPr/>
          <p:nvPr/>
        </p:nvSpPr>
        <p:spPr>
          <a:xfrm>
            <a:off x="11146790" y="5946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6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64700" y="456684"/>
            <a:ext cx="134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Nazanin" panose="00000400000000000000" pitchFamily="2" charset="-78"/>
              </a:rPr>
              <a:t>چکیده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63100" y="1599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مقدمه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82150" y="2742684"/>
            <a:ext cx="154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آزمایش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63100" y="3885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نتایج و بحث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75800" y="5028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نتیجه گیری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63100" y="6171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پیشنهادات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4" name="Flowchart: Connector 23"/>
          <p:cNvSpPr/>
          <p:nvPr/>
        </p:nvSpPr>
        <p:spPr>
          <a:xfrm>
            <a:off x="0" y="5864617"/>
            <a:ext cx="1332855" cy="922418"/>
          </a:xfrm>
          <a:prstGeom prst="flowChartConnector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12/36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1" y="128698"/>
            <a:ext cx="9407525" cy="592920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endParaRPr lang="fa-IR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 ویژگی های </a:t>
            </a:r>
            <a:r>
              <a:rPr lang="fa-IR" sz="2800" b="1" u="sng" dirty="0" smtClean="0">
                <a:cs typeface="B Nazanin" panose="00000400000000000000" pitchFamily="2" charset="-78"/>
              </a:rPr>
              <a:t>الکترومکانیکی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نمونه های رسوب یافته </a:t>
            </a:r>
            <a:r>
              <a:rPr lang="fa-IR" sz="2800" dirty="0" smtClean="0">
                <a:cs typeface="B Nazanin" panose="00000400000000000000" pitchFamily="2" charset="-78"/>
              </a:rPr>
              <a:t>با </a:t>
            </a:r>
            <a:r>
              <a:rPr lang="fa-IR" sz="2800" dirty="0">
                <a:cs typeface="B Nazanin" panose="00000400000000000000" pitchFamily="2" charset="-78"/>
              </a:rPr>
              <a:t>آب مقطر شسته شده و  در دمای 60 درجه سانتیگراد به مدت 5 دقیقه خشک شدند. ورقه استرانسیم-</a:t>
            </a:r>
            <a:r>
              <a:rPr lang="en-US" sz="2800" dirty="0">
                <a:cs typeface="B Nazanin" panose="00000400000000000000" pitchFamily="2" charset="-78"/>
              </a:rPr>
              <a:t>CFP</a:t>
            </a:r>
            <a:r>
              <a:rPr lang="fa-IR" sz="2800" dirty="0">
                <a:cs typeface="B Nazanin" panose="00000400000000000000" pitchFamily="2" charset="-78"/>
              </a:rPr>
              <a:t> و فویل مسی با پوشش استرانسیوم به قطر 20 میلی متر بریده شد و </a:t>
            </a:r>
            <a:r>
              <a:rPr lang="fa-IR" sz="2800" dirty="0" smtClean="0">
                <a:cs typeface="B Nazanin" panose="00000400000000000000" pitchFamily="2" charset="-78"/>
              </a:rPr>
              <a:t>الکترودهای </a:t>
            </a:r>
            <a:r>
              <a:rPr lang="fa-IR" sz="2800" dirty="0">
                <a:cs typeface="B Nazanin" panose="00000400000000000000" pitchFamily="2" charset="-78"/>
              </a:rPr>
              <a:t>تولید شده با استفاده از ترازوی الکترونیکی با دقت 10 میکرو گرم وزن شدند. الکترودها (اندها) درون سلول های نوع </a:t>
            </a:r>
            <a:r>
              <a:rPr lang="en-US" sz="2800" dirty="0">
                <a:cs typeface="B Nazanin" panose="00000400000000000000" pitchFamily="2" charset="-78"/>
              </a:rPr>
              <a:t>CR2032</a:t>
            </a:r>
            <a:r>
              <a:rPr lang="fa-IR" sz="2800" dirty="0">
                <a:cs typeface="B Nazanin" panose="00000400000000000000" pitchFamily="2" charset="-78"/>
              </a:rPr>
              <a:t> با  الکترود شمارشگر لیتیم متالیک با ضخامت 0.38 میلی متر قرار داده شده و  غشای پلی پروپیلن متخلخل (</a:t>
            </a:r>
            <a:r>
              <a:rPr lang="en-US" sz="2800" dirty="0" err="1">
                <a:cs typeface="B Nazanin" panose="00000400000000000000" pitchFamily="2" charset="-78"/>
              </a:rPr>
              <a:t>Celgard</a:t>
            </a:r>
            <a:r>
              <a:rPr lang="en-US" sz="2800" dirty="0">
                <a:cs typeface="B Nazanin" panose="00000400000000000000" pitchFamily="2" charset="-78"/>
              </a:rPr>
              <a:t>  2400</a:t>
            </a:r>
            <a:r>
              <a:rPr lang="fa-IR" sz="2800" dirty="0">
                <a:cs typeface="B Nazanin" panose="00000400000000000000" pitchFamily="2" charset="-78"/>
              </a:rPr>
              <a:t>) به عنوان تفکیک کننده مورد استفاده قرار گرفت. 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86183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525000" y="190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525000" y="1333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525000" y="2476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525000" y="3619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525000" y="4762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525000" y="5905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353800" y="0"/>
            <a:ext cx="431800" cy="709822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11159490" y="231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1</a:t>
            </a:r>
          </a:p>
        </p:txBody>
      </p:sp>
      <p:sp>
        <p:nvSpPr>
          <p:cNvPr id="12" name="Flowchart: Connector 11"/>
          <p:cNvSpPr/>
          <p:nvPr/>
        </p:nvSpPr>
        <p:spPr>
          <a:xfrm>
            <a:off x="11159490" y="1374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2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11159490" y="2517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3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4" name="Flowchart: Connector 13"/>
          <p:cNvSpPr/>
          <p:nvPr/>
        </p:nvSpPr>
        <p:spPr>
          <a:xfrm>
            <a:off x="11159490" y="3660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4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Flowchart: Connector 14"/>
          <p:cNvSpPr/>
          <p:nvPr/>
        </p:nvSpPr>
        <p:spPr>
          <a:xfrm>
            <a:off x="11159490" y="4803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5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6" name="Flowchart: Connector 15"/>
          <p:cNvSpPr/>
          <p:nvPr/>
        </p:nvSpPr>
        <p:spPr>
          <a:xfrm>
            <a:off x="11146790" y="5946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6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64700" y="456684"/>
            <a:ext cx="134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Nazanin" panose="00000400000000000000" pitchFamily="2" charset="-78"/>
              </a:rPr>
              <a:t>چکیده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63100" y="1599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مقدمه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82150" y="2742684"/>
            <a:ext cx="154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آزمایش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63100" y="3885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نتایج و بحث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75800" y="5028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نتیجه گیری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63100" y="6171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پیشنهادات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4" name="Flowchart: Connector 23"/>
          <p:cNvSpPr/>
          <p:nvPr/>
        </p:nvSpPr>
        <p:spPr>
          <a:xfrm>
            <a:off x="0" y="5864617"/>
            <a:ext cx="1332855" cy="922418"/>
          </a:xfrm>
          <a:prstGeom prst="flowChartConnector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13/36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1" y="128698"/>
            <a:ext cx="9407525" cy="592920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endParaRPr lang="fa-IR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الکترولیت متشکل از 1 </a:t>
            </a:r>
            <a:r>
              <a:rPr lang="fa-IR" sz="2800" dirty="0" smtClean="0">
                <a:cs typeface="B Nazanin" panose="00000400000000000000" pitchFamily="2" charset="-78"/>
              </a:rPr>
              <a:t>مول</a:t>
            </a:r>
            <a:r>
              <a:rPr lang="en-US" sz="2800" dirty="0" smtClean="0">
                <a:cs typeface="B Nazanin" panose="00000400000000000000" pitchFamily="2" charset="-78"/>
              </a:rPr>
              <a:t>LiPF6 </a:t>
            </a:r>
            <a:r>
              <a:rPr lang="fa-IR" sz="2800" dirty="0" smtClean="0">
                <a:cs typeface="B Nazanin" panose="00000400000000000000" pitchFamily="2" charset="-78"/>
              </a:rPr>
              <a:t> در </a:t>
            </a:r>
            <a:r>
              <a:rPr lang="fa-IR" sz="2800" dirty="0">
                <a:cs typeface="B Nazanin" panose="00000400000000000000" pitchFamily="2" charset="-78"/>
              </a:rPr>
              <a:t>مخلوط کربنات اتیلن، کربنات دی متیل و کربنات دی اتیلن (با نسبت حجمی 1:1:1) بود. همه سلول ها در گلاوباکس </a:t>
            </a:r>
            <a:r>
              <a:rPr lang="en-US" sz="2800" dirty="0" err="1">
                <a:cs typeface="B Nazanin" panose="00000400000000000000" pitchFamily="2" charset="-78"/>
              </a:rPr>
              <a:t>MBRAUNLABstar</a:t>
            </a:r>
            <a:r>
              <a:rPr lang="en-US" sz="2800" dirty="0">
                <a:cs typeface="B Nazanin" panose="00000400000000000000" pitchFamily="2" charset="-78"/>
              </a:rPr>
              <a:t>  </a:t>
            </a:r>
            <a:r>
              <a:rPr lang="fa-IR" sz="2800" dirty="0" smtClean="0">
                <a:cs typeface="B Nazanin" panose="00000400000000000000" pitchFamily="2" charset="-78"/>
              </a:rPr>
              <a:t> پر </a:t>
            </a:r>
            <a:r>
              <a:rPr lang="fa-IR" sz="2800" dirty="0">
                <a:cs typeface="B Nazanin" panose="00000400000000000000" pitchFamily="2" charset="-78"/>
              </a:rPr>
              <a:t>شده با  آرگون </a:t>
            </a:r>
            <a:r>
              <a:rPr lang="fa-IR" sz="2800" dirty="0" smtClean="0">
                <a:cs typeface="B Nazanin" panose="00000400000000000000" pitchFamily="2" charset="-78"/>
              </a:rPr>
              <a:t>خشک (</a:t>
            </a:r>
            <a:r>
              <a:rPr lang="en-US" sz="2800" dirty="0">
                <a:cs typeface="B Nazanin" panose="00000400000000000000" pitchFamily="2" charset="-78"/>
              </a:rPr>
              <a:t>H2O  &lt;  1  ppm,  O2&lt;  1  ppm) </a:t>
            </a:r>
            <a:r>
              <a:rPr lang="fa-IR" sz="2800" dirty="0" smtClean="0">
                <a:cs typeface="B Nazanin" panose="00000400000000000000" pitchFamily="2" charset="-78"/>
              </a:rPr>
              <a:t> مونتاژ </a:t>
            </a:r>
            <a:r>
              <a:rPr lang="fa-IR" sz="2800" dirty="0">
                <a:cs typeface="B Nazanin" panose="00000400000000000000" pitchFamily="2" charset="-78"/>
              </a:rPr>
              <a:t>شدند.</a:t>
            </a:r>
          </a:p>
        </p:txBody>
      </p:sp>
    </p:spTree>
    <p:extLst>
      <p:ext uri="{BB962C8B-B14F-4D97-AF65-F5344CB8AC3E}">
        <p14:creationId xmlns:p14="http://schemas.microsoft.com/office/powerpoint/2010/main" val="3759561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338</Words>
  <Application>Microsoft Office PowerPoint</Application>
  <PresentationFormat>Widescreen</PresentationFormat>
  <Paragraphs>63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 madsg.com</dc:creator>
  <dc:description>madsg.com</dc:description>
  <cp:lastModifiedBy>8p</cp:lastModifiedBy>
  <cp:revision>22</cp:revision>
  <dcterms:created xsi:type="dcterms:W3CDTF">2014-08-21T18:02:58Z</dcterms:created>
  <dcterms:modified xsi:type="dcterms:W3CDTF">2017-11-30T06:23:17Z</dcterms:modified>
</cp:coreProperties>
</file>