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19B1-B737-4B4C-96D5-D774880B1B9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D2E-D2E9-4E07-95A2-A7101B44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1616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19912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19912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19912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19912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19912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8642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مطالعه موردی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9/29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39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مطالعه موردی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10/29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سازگاری بافتی </a:t>
            </a:r>
            <a:r>
              <a:rPr lang="fa-IR" sz="2800" b="1" u="sng" dirty="0" smtClean="0">
                <a:cs typeface="B Nazanin" panose="00000400000000000000" pitchFamily="2" charset="-78"/>
              </a:rPr>
              <a:t>سلولی</a:t>
            </a:r>
            <a:endParaRPr lang="en-US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تیپ بندی </a:t>
            </a:r>
            <a:r>
              <a:rPr lang="en-US" sz="2800" dirty="0">
                <a:cs typeface="B Nazanin" panose="00000400000000000000" pitchFamily="2" charset="-78"/>
              </a:rPr>
              <a:t>HLA</a:t>
            </a:r>
            <a:r>
              <a:rPr lang="fa-IR" sz="2800" dirty="0">
                <a:cs typeface="B Nazanin" panose="00000400000000000000" pitchFamily="2" charset="-78"/>
              </a:rPr>
              <a:t> در بیمار توسط روش مولکولی  انجام </a:t>
            </a:r>
            <a:r>
              <a:rPr lang="fa-IR" sz="2800" dirty="0" smtClean="0">
                <a:cs typeface="B Nazanin" panose="00000400000000000000" pitchFamily="2" charset="-78"/>
              </a:rPr>
              <a:t>شد.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DNA</a:t>
            </a:r>
            <a:r>
              <a:rPr lang="fa-IR" sz="2800" dirty="0" smtClean="0">
                <a:cs typeface="B Nazanin" panose="00000400000000000000" pitchFamily="2" charset="-78"/>
              </a:rPr>
              <a:t> از  </a:t>
            </a:r>
            <a:r>
              <a:rPr lang="fa-IR" sz="2800" dirty="0">
                <a:cs typeface="B Nazanin" panose="00000400000000000000" pitchFamily="2" charset="-78"/>
              </a:rPr>
              <a:t>سلول های سفید خونی با استفاده </a:t>
            </a:r>
            <a:r>
              <a:rPr lang="fa-IR" sz="2800" dirty="0" smtClean="0">
                <a:cs typeface="B Nazanin" panose="00000400000000000000" pitchFamily="2" charset="-78"/>
              </a:rPr>
              <a:t>از </a:t>
            </a:r>
            <a:r>
              <a:rPr lang="fa-IR" sz="2800" dirty="0">
                <a:cs typeface="B Nazanin" panose="00000400000000000000" pitchFamily="2" charset="-78"/>
              </a:rPr>
              <a:t>کیت خونی </a:t>
            </a:r>
            <a:r>
              <a:rPr lang="fa-IR" sz="2800" dirty="0" smtClean="0">
                <a:cs typeface="B Nazanin" panose="00000400000000000000" pitchFamily="2" charset="-78"/>
              </a:rPr>
              <a:t>دستی (</a:t>
            </a:r>
            <a:r>
              <a:rPr lang="en-US" sz="2800" dirty="0" err="1">
                <a:cs typeface="B Nazanin" panose="00000400000000000000" pitchFamily="2" charset="-78"/>
              </a:rPr>
              <a:t>Qiagen</a:t>
            </a:r>
            <a:r>
              <a:rPr lang="fa-IR" sz="2800" dirty="0">
                <a:cs typeface="B Nazanin" panose="00000400000000000000" pitchFamily="2" charset="-78"/>
              </a:rPr>
              <a:t>) استخراج گردید. تیپ بندی با تفکیک پذیری پایین برای  </a:t>
            </a:r>
            <a:r>
              <a:rPr lang="en-US" sz="2800" dirty="0">
                <a:cs typeface="B Nazanin" panose="00000400000000000000" pitchFamily="2" charset="-78"/>
              </a:rPr>
              <a:t>HLA-A</a:t>
            </a:r>
            <a:r>
              <a:rPr lang="fa-IR" sz="2800" dirty="0">
                <a:cs typeface="B Nazanin" panose="00000400000000000000" pitchFamily="2" charset="-78"/>
              </a:rPr>
              <a:t>،</a:t>
            </a:r>
            <a:r>
              <a:rPr lang="en-US" sz="2800" dirty="0">
                <a:cs typeface="B Nazanin" panose="00000400000000000000" pitchFamily="2" charset="-78"/>
              </a:rPr>
              <a:t>B </a:t>
            </a:r>
            <a:r>
              <a:rPr lang="fa-IR" sz="2800" dirty="0">
                <a:cs typeface="B Nazanin" panose="00000400000000000000" pitchFamily="2" charset="-78"/>
              </a:rPr>
              <a:t>،</a:t>
            </a:r>
            <a:r>
              <a:rPr lang="en-US" sz="2800" dirty="0">
                <a:cs typeface="B Nazanin" panose="00000400000000000000" pitchFamily="2" charset="-78"/>
              </a:rPr>
              <a:t> C  </a:t>
            </a:r>
            <a:r>
              <a:rPr lang="fa-IR" sz="2800" dirty="0">
                <a:cs typeface="B Nazanin" panose="00000400000000000000" pitchFamily="2" charset="-78"/>
              </a:rPr>
              <a:t>و  </a:t>
            </a:r>
            <a:r>
              <a:rPr lang="en-US" sz="2800" dirty="0">
                <a:cs typeface="B Nazanin" panose="00000400000000000000" pitchFamily="2" charset="-78"/>
              </a:rPr>
              <a:t> DQ</a:t>
            </a:r>
            <a:r>
              <a:rPr lang="fa-IR" sz="2800" dirty="0">
                <a:cs typeface="B Nazanin" panose="00000400000000000000" pitchFamily="2" charset="-78"/>
              </a:rPr>
              <a:t> و تیپ بندی با تفکیک پذیری بالا </a:t>
            </a:r>
            <a:r>
              <a:rPr lang="fa-IR" sz="2800" dirty="0" smtClean="0">
                <a:cs typeface="B Nazanin" panose="00000400000000000000" pitchFamily="2" charset="-78"/>
              </a:rPr>
              <a:t>برای</a:t>
            </a:r>
            <a:r>
              <a:rPr lang="en-US" sz="2800" dirty="0" smtClean="0">
                <a:cs typeface="B Nazanin" panose="00000400000000000000" pitchFamily="2" charset="-78"/>
              </a:rPr>
              <a:t>HLA-DRB1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تحقیقات با استفاده از پروب های الیگونوکلئوتیدی خاص توالی معکوس (</a:t>
            </a:r>
            <a:r>
              <a:rPr lang="en-US" sz="2800" dirty="0" err="1">
                <a:cs typeface="B Nazanin" panose="00000400000000000000" pitchFamily="2" charset="-78"/>
              </a:rPr>
              <a:t>rSSO</a:t>
            </a:r>
            <a:r>
              <a:rPr lang="fa-IR" sz="2800" dirty="0">
                <a:cs typeface="B Nazanin" panose="00000400000000000000" pitchFamily="2" charset="-78"/>
              </a:rPr>
              <a:t>)(</a:t>
            </a:r>
            <a:r>
              <a:rPr lang="en-US" sz="2800" dirty="0">
                <a:cs typeface="B Nazanin" panose="00000400000000000000" pitchFamily="2" charset="-78"/>
              </a:rPr>
              <a:t>One Lambda</a:t>
            </a:r>
            <a:r>
              <a:rPr lang="en-US" sz="2800" dirty="0" smtClean="0">
                <a:cs typeface="B Nazanin" panose="00000400000000000000" pitchFamily="2" charset="-78"/>
              </a:rPr>
              <a:t>, Canoga </a:t>
            </a:r>
            <a:r>
              <a:rPr lang="en-US" sz="2800" dirty="0">
                <a:cs typeface="B Nazanin" panose="00000400000000000000" pitchFamily="2" charset="-78"/>
              </a:rPr>
              <a:t>Park CA</a:t>
            </a:r>
            <a:r>
              <a:rPr lang="fa-IR" sz="2800" dirty="0">
                <a:cs typeface="B Nazanin" panose="00000400000000000000" pitchFamily="2" charset="-78"/>
              </a:rPr>
              <a:t>) انجام شد. 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5813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مطالعه موردی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114300" y="5843507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11/29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تیپ بندی با تفکیک پذیری بالا برای </a:t>
            </a:r>
            <a:r>
              <a:rPr lang="en-US" sz="2800" dirty="0">
                <a:cs typeface="B Nazanin" panose="00000400000000000000" pitchFamily="2" charset="-78"/>
              </a:rPr>
              <a:t>HLA-A, B, C</a:t>
            </a:r>
            <a:r>
              <a:rPr lang="fa-IR" sz="2800" dirty="0">
                <a:cs typeface="B Nazanin" panose="00000400000000000000" pitchFamily="2" charset="-78"/>
              </a:rPr>
              <a:t>, و </a:t>
            </a:r>
            <a:r>
              <a:rPr lang="en-US" sz="2800" dirty="0">
                <a:cs typeface="B Nazanin" panose="00000400000000000000" pitchFamily="2" charset="-78"/>
              </a:rPr>
              <a:t>DQB1</a:t>
            </a:r>
            <a:r>
              <a:rPr lang="fa-IR" sz="2800" dirty="0">
                <a:cs typeface="B Nazanin" panose="00000400000000000000" pitchFamily="2" charset="-78"/>
              </a:rPr>
              <a:t> از پرایمرهای خاص توالی (</a:t>
            </a:r>
            <a:r>
              <a:rPr lang="en-US" sz="2800" dirty="0">
                <a:cs typeface="B Nazanin" panose="00000400000000000000" pitchFamily="2" charset="-78"/>
              </a:rPr>
              <a:t>SSP</a:t>
            </a:r>
            <a:r>
              <a:rPr lang="fa-IR" sz="2800" dirty="0">
                <a:cs typeface="B Nazanin" panose="00000400000000000000" pitchFamily="2" charset="-78"/>
              </a:rPr>
              <a:t>) و الکتروفورز ژل (</a:t>
            </a:r>
            <a:r>
              <a:rPr lang="en-US" sz="2800" dirty="0" err="1">
                <a:cs typeface="B Nazanin" panose="00000400000000000000" pitchFamily="2" charset="-78"/>
              </a:rPr>
              <a:t>Unitray</a:t>
            </a:r>
            <a:r>
              <a:rPr lang="en-US" sz="2800" dirty="0">
                <a:cs typeface="B Nazanin" panose="00000400000000000000" pitchFamily="2" charset="-78"/>
              </a:rPr>
              <a:t>; Invitrogen</a:t>
            </a:r>
            <a:r>
              <a:rPr lang="fa-IR" sz="2800" dirty="0">
                <a:cs typeface="B Nazanin" panose="00000400000000000000" pitchFamily="2" charset="-78"/>
              </a:rPr>
              <a:t>) استفاده شد. زیرمجموعه های </a:t>
            </a:r>
            <a:r>
              <a:rPr lang="en-US" sz="2800" dirty="0">
                <a:cs typeface="B Nazanin" panose="00000400000000000000" pitchFamily="2" charset="-78"/>
              </a:rPr>
              <a:t>T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B</a:t>
            </a:r>
            <a:r>
              <a:rPr lang="fa-IR" sz="2800" dirty="0">
                <a:cs typeface="B Nazanin" panose="00000400000000000000" pitchFamily="2" charset="-78"/>
              </a:rPr>
              <a:t> از  سلول های خونی جنبی توسط روش ایمنومغناطیسی داینال برای به ترتیب سلول های</a:t>
            </a:r>
            <a:r>
              <a:rPr lang="en-US" sz="2800" dirty="0">
                <a:cs typeface="B Nazanin" panose="00000400000000000000" pitchFamily="2" charset="-78"/>
              </a:rPr>
              <a:t>CD8+ 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n-US" sz="2800" dirty="0" smtClean="0">
                <a:cs typeface="B Nazanin" panose="00000400000000000000" pitchFamily="2" charset="-78"/>
              </a:rPr>
              <a:t>CD19 </a:t>
            </a:r>
            <a:r>
              <a:rPr lang="fa-IR" sz="2800" dirty="0">
                <a:cs typeface="B Nazanin" panose="00000400000000000000" pitchFamily="2" charset="-78"/>
              </a:rPr>
              <a:t>+((</a:t>
            </a:r>
            <a:r>
              <a:rPr lang="en-US" sz="2800" dirty="0">
                <a:cs typeface="B Nazanin" panose="00000400000000000000" pitchFamily="2" charset="-78"/>
              </a:rPr>
              <a:t>Invitrogen: Carlsbad, CA</a:t>
            </a:r>
            <a:r>
              <a:rPr lang="fa-IR" sz="2800" dirty="0">
                <a:cs typeface="B Nazanin" panose="00000400000000000000" pitchFamily="2" charset="-78"/>
              </a:rPr>
              <a:t>)حاصل شدند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647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5000" y="190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00" y="1333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25000" y="2476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25000" y="3619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25000" y="4762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25000" y="5905500"/>
            <a:ext cx="2501900" cy="90170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710" y="0"/>
            <a:ext cx="431800" cy="70982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1210550" y="231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11210550" y="1374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1210550" y="2517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3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1210550" y="3660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1210550" y="4803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5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1197850" y="5946775"/>
            <a:ext cx="838200" cy="8191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</a:t>
            </a:r>
            <a:endParaRPr lang="en-US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64700" y="456684"/>
            <a:ext cx="13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Nazanin" panose="00000400000000000000" pitchFamily="2" charset="-78"/>
              </a:rPr>
              <a:t>چکیده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63100" y="1599684"/>
            <a:ext cx="167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82150" y="2742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مطالعه موردی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4150" y="3885684"/>
            <a:ext cx="160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75800" y="5028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نتایج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63100" y="617168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بحث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99228" y="5812096"/>
            <a:ext cx="1332855" cy="922418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12/29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" y="172040"/>
            <a:ext cx="9404351" cy="59996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تجزیه تحلیل و آرایه </a:t>
            </a:r>
            <a:r>
              <a:rPr lang="en-US" sz="2800" b="1" u="sng" dirty="0">
                <a:cs typeface="B Nazanin" panose="00000400000000000000" pitchFamily="2" charset="-78"/>
              </a:rPr>
              <a:t>VNTR </a:t>
            </a:r>
            <a:r>
              <a:rPr lang="fa-IR" sz="2800" b="1" u="sng" dirty="0" smtClean="0">
                <a:cs typeface="B Nazanin" panose="00000400000000000000" pitchFamily="2" charset="-78"/>
              </a:rPr>
              <a:t> و </a:t>
            </a:r>
            <a:r>
              <a:rPr lang="en-US" sz="2800" b="1" u="sng" dirty="0" err="1" smtClean="0">
                <a:cs typeface="B Nazanin" panose="00000400000000000000" pitchFamily="2" charset="-78"/>
              </a:rPr>
              <a:t>aCGH</a:t>
            </a:r>
            <a:r>
              <a:rPr lang="en-US" sz="2800" b="1" u="sng" dirty="0" smtClean="0">
                <a:cs typeface="B Nazanin" panose="00000400000000000000" pitchFamily="2" charset="-78"/>
              </a:rPr>
              <a:t>-SNP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محصولات </a:t>
            </a:r>
            <a:r>
              <a:rPr lang="en-US" sz="2800" dirty="0">
                <a:cs typeface="B Nazanin" panose="00000400000000000000" pitchFamily="2" charset="-78"/>
              </a:rPr>
              <a:t>PCR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نشان </a:t>
            </a:r>
            <a:r>
              <a:rPr lang="fa-IR" sz="2800" dirty="0">
                <a:cs typeface="B Nazanin" panose="00000400000000000000" pitchFamily="2" charset="-78"/>
              </a:rPr>
              <a:t>گذاری شده </a:t>
            </a:r>
            <a:r>
              <a:rPr lang="fa-IR" sz="2800" dirty="0" smtClean="0">
                <a:cs typeface="B Nazanin" panose="00000400000000000000" pitchFamily="2" charset="-78"/>
              </a:rPr>
              <a:t>فلورسانت در </a:t>
            </a:r>
            <a:r>
              <a:rPr lang="fa-IR" sz="2800" dirty="0">
                <a:cs typeface="B Nazanin" panose="00000400000000000000" pitchFamily="2" charset="-78"/>
              </a:rPr>
              <a:t>هشت </a:t>
            </a:r>
            <a:r>
              <a:rPr lang="fa-IR" sz="2800" dirty="0" smtClean="0">
                <a:cs typeface="B Nazanin" panose="00000400000000000000" pitchFamily="2" charset="-78"/>
              </a:rPr>
              <a:t>مکان </a:t>
            </a:r>
            <a:r>
              <a:rPr lang="fa-IR" sz="2800" dirty="0">
                <a:cs typeface="B Nazanin" panose="00000400000000000000" pitchFamily="2" charset="-78"/>
              </a:rPr>
              <a:t>ژنی (</a:t>
            </a:r>
            <a:r>
              <a:rPr lang="en-US" sz="2800" dirty="0">
                <a:cs typeface="B Nazanin" panose="00000400000000000000" pitchFamily="2" charset="-78"/>
              </a:rPr>
              <a:t>D11S554, D12S391, D16S539, FGA, Penta E, SE33, THO, VWF-B</a:t>
            </a:r>
            <a:r>
              <a:rPr lang="fa-IR" sz="2800" dirty="0">
                <a:cs typeface="B Nazanin" panose="00000400000000000000" pitchFamily="2" charset="-78"/>
              </a:rPr>
              <a:t>) با استفاده از </a:t>
            </a:r>
            <a:r>
              <a:rPr lang="fa-IR" sz="2800" dirty="0" smtClean="0">
                <a:cs typeface="B Nazanin" panose="00000400000000000000" pitchFamily="2" charset="-78"/>
              </a:rPr>
              <a:t>الکتروفورز </a:t>
            </a:r>
            <a:r>
              <a:rPr lang="fa-IR" sz="2800" dirty="0">
                <a:cs typeface="B Nazanin" panose="00000400000000000000" pitchFamily="2" charset="-78"/>
              </a:rPr>
              <a:t>با </a:t>
            </a:r>
            <a:r>
              <a:rPr lang="fa-IR" sz="2800" dirty="0" smtClean="0">
                <a:cs typeface="B Nazanin" panose="00000400000000000000" pitchFamily="2" charset="-78"/>
              </a:rPr>
              <a:t>مقدار </a:t>
            </a:r>
            <a:r>
              <a:rPr lang="fa-IR" sz="2800" dirty="0">
                <a:cs typeface="B Nazanin" panose="00000400000000000000" pitchFamily="2" charset="-78"/>
              </a:rPr>
              <a:t>نسبی هر </a:t>
            </a:r>
            <a:r>
              <a:rPr lang="fa-IR" sz="2800" dirty="0" smtClean="0">
                <a:cs typeface="B Nazanin" panose="00000400000000000000" pitchFamily="2" charset="-78"/>
              </a:rPr>
              <a:t>فرآورده تحت  </a:t>
            </a:r>
            <a:r>
              <a:rPr lang="fa-IR" sz="2800" dirty="0">
                <a:cs typeface="B Nazanin" panose="00000400000000000000" pitchFamily="2" charset="-78"/>
              </a:rPr>
              <a:t>فلورسانس مورد اندازه گیری قرار گرفتند. آزمایش میکروآرایه </a:t>
            </a:r>
            <a:r>
              <a:rPr lang="en-US" sz="2800" dirty="0">
                <a:cs typeface="B Nazanin" panose="00000400000000000000" pitchFamily="2" charset="-78"/>
              </a:rPr>
              <a:t>CGH</a:t>
            </a:r>
            <a:r>
              <a:rPr lang="fa-IR" sz="2800" dirty="0">
                <a:cs typeface="B Nazanin" panose="00000400000000000000" pitchFamily="2" charset="-78"/>
              </a:rPr>
              <a:t> روی پلاتفرم هدف یابی سرطان</a:t>
            </a:r>
            <a:r>
              <a:rPr lang="en-US" sz="2800" dirty="0">
                <a:cs typeface="B Nazanin" panose="00000400000000000000" pitchFamily="2" charset="-78"/>
              </a:rPr>
              <a:t>G3 CGH-SNP 4×</a:t>
            </a:r>
            <a:r>
              <a:rPr lang="fa-IR" sz="2800" dirty="0">
                <a:cs typeface="B Nazanin" panose="00000400000000000000" pitchFamily="2" charset="-78"/>
              </a:rPr>
              <a:t>180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(فناوری های </a:t>
            </a:r>
            <a:r>
              <a:rPr lang="en-US" sz="2800" dirty="0">
                <a:cs typeface="B Nazanin" panose="00000400000000000000" pitchFamily="2" charset="-78"/>
              </a:rPr>
              <a:t>Agilent</a:t>
            </a:r>
            <a:r>
              <a:rPr lang="fa-IR" sz="2800" dirty="0">
                <a:cs typeface="B Nazanin" panose="00000400000000000000" pitchFamily="2" charset="-78"/>
              </a:rPr>
              <a:t>، سانتا کارلا، </a:t>
            </a:r>
            <a:r>
              <a:rPr lang="en-US" sz="2800" dirty="0">
                <a:cs typeface="B Nazanin" panose="00000400000000000000" pitchFamily="2" charset="-78"/>
              </a:rPr>
              <a:t>CA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USA</a:t>
            </a:r>
            <a:r>
              <a:rPr lang="fa-IR" sz="2800" dirty="0">
                <a:cs typeface="B Nazanin" panose="00000400000000000000" pitchFamily="2" charset="-78"/>
              </a:rPr>
              <a:t>) حاوی  تقریبا 120000 پروب </a:t>
            </a:r>
            <a:r>
              <a:rPr lang="en-US" sz="2800" dirty="0">
                <a:cs typeface="B Nazanin" panose="00000400000000000000" pitchFamily="2" charset="-78"/>
              </a:rPr>
              <a:t>CGH</a:t>
            </a:r>
            <a:r>
              <a:rPr lang="fa-IR" sz="2800" dirty="0">
                <a:cs typeface="B Nazanin" panose="00000400000000000000" pitchFamily="2" charset="-78"/>
              </a:rPr>
              <a:t> انجام شد که  بیش از 500 ژن سرطان و بیش از 130 منطقه ژنومی مربوط به سرطان و  60000 پروب </a:t>
            </a:r>
            <a:r>
              <a:rPr lang="en-US" sz="2800" dirty="0">
                <a:cs typeface="B Nazanin" panose="00000400000000000000" pitchFamily="2" charset="-78"/>
              </a:rPr>
              <a:t>SNP</a:t>
            </a:r>
            <a:r>
              <a:rPr lang="fa-IR" sz="2800" dirty="0">
                <a:cs typeface="B Nazanin" panose="00000400000000000000" pitchFamily="2" charset="-78"/>
              </a:rPr>
              <a:t>  را پوشش می دادند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83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317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23</cp:revision>
  <dcterms:created xsi:type="dcterms:W3CDTF">2014-08-21T18:02:58Z</dcterms:created>
  <dcterms:modified xsi:type="dcterms:W3CDTF">2017-11-29T06:43:09Z</dcterms:modified>
</cp:coreProperties>
</file>