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614534" y="2573407"/>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روش های تجربی</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13/30</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تست کپک قارچی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بعد از فراوری، نمونه های چوب برای یک دوره زمانی کوتاه قبل از آزمایش در انبار نگه داری شدند. نمونه ها در راس  جعبه چوب پوشیده شده با پلاستیک مشکی  قرار داده شدند. این جعبه به دو منظور استفاده شد</a:t>
            </a:r>
            <a:r>
              <a:rPr lang="fa-IR" sz="2800" dirty="0" smtClean="0">
                <a:cs typeface="B Nazanin" panose="00000400000000000000" pitchFamily="2" charset="-78"/>
              </a:rPr>
              <a:t>:</a:t>
            </a:r>
          </a:p>
          <a:p>
            <a:pPr lvl="1" algn="just" rtl="1">
              <a:lnSpc>
                <a:spcPct val="150000"/>
              </a:lnSpc>
            </a:pPr>
            <a:r>
              <a:rPr lang="fa-IR" sz="2800" dirty="0">
                <a:cs typeface="B Nazanin" panose="00000400000000000000" pitchFamily="2" charset="-78"/>
              </a:rPr>
              <a:t>1</a:t>
            </a:r>
            <a:r>
              <a:rPr lang="fa-IR" sz="2800" dirty="0" smtClean="0">
                <a:cs typeface="B Nazanin" panose="00000400000000000000" pitchFamily="2" charset="-78"/>
              </a:rPr>
              <a:t>: پشتیبانی </a:t>
            </a:r>
            <a:r>
              <a:rPr lang="fa-IR" sz="2800" dirty="0">
                <a:cs typeface="B Nazanin" panose="00000400000000000000" pitchFamily="2" charset="-78"/>
              </a:rPr>
              <a:t>نمونه های بالاتر در  محفظه سلول قارچی و یا در کف گلخانه</a:t>
            </a:r>
            <a:endParaRPr lang="en-US" sz="2800" dirty="0">
              <a:cs typeface="B Nazanin" panose="00000400000000000000" pitchFamily="2" charset="-78"/>
            </a:endParaRPr>
          </a:p>
          <a:p>
            <a:pPr lvl="1" algn="just" rtl="1">
              <a:lnSpc>
                <a:spcPct val="150000"/>
              </a:lnSpc>
            </a:pPr>
            <a:r>
              <a:rPr lang="fa-IR" sz="2800" dirty="0">
                <a:cs typeface="B Nazanin" panose="00000400000000000000" pitchFamily="2" charset="-78"/>
              </a:rPr>
              <a:t>2: </a:t>
            </a:r>
            <a:r>
              <a:rPr lang="fa-IR" sz="2800" dirty="0" smtClean="0">
                <a:cs typeface="B Nazanin" panose="00000400000000000000" pitchFamily="2" charset="-78"/>
              </a:rPr>
              <a:t> ذخیره </a:t>
            </a:r>
            <a:r>
              <a:rPr lang="fa-IR" sz="2800" dirty="0">
                <a:cs typeface="B Nazanin" panose="00000400000000000000" pitchFamily="2" charset="-78"/>
              </a:rPr>
              <a:t>آب در جعبه برای حفظ رطوبت نمونه</a:t>
            </a: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p:txBody>
      </p:sp>
    </p:spTree>
    <p:extLst>
      <p:ext uri="{BB962C8B-B14F-4D97-AF65-F5344CB8AC3E}">
        <p14:creationId xmlns:p14="http://schemas.microsoft.com/office/powerpoint/2010/main" val="3213040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614534" y="2620590"/>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روش های تجربی</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14/30</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نمونه های چوبی  با کپک قارچی طبیعی برای تولید آب با  هاگ قارچ و میسلیوم شسته شده بودند. جعبه چوب با استر پلاستیک با این آب آلوده به قارچ پر شد. در برخی موارد، چوب قارچی در حمام آب قرار داده شده . برای سه تست فوق، نمونه ها در سه گروه تیماری قرار گرفتند. همه نمونه ها با پلاستیک پلی اتیلن سیاه جهت حفظ رطوبت پوشیده شدند. گل خانه در شرایط دمایی 27 درجه و رطوبت متغیر نگه داری شد. تصاویر  مجموعه تست ها در ذیل دیده می شود.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2150052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605010" y="2578309"/>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روش های تجربی</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15/30</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p:txBody>
      </p:sp>
      <p:pic>
        <p:nvPicPr>
          <p:cNvPr id="23" name="Picture 22"/>
          <p:cNvPicPr/>
          <p:nvPr/>
        </p:nvPicPr>
        <p:blipFill>
          <a:blip r:embed="rId2"/>
          <a:stretch>
            <a:fillRect/>
          </a:stretch>
        </p:blipFill>
        <p:spPr>
          <a:xfrm>
            <a:off x="1694497" y="456684"/>
            <a:ext cx="7024053" cy="3098778"/>
          </a:xfrm>
          <a:prstGeom prst="rect">
            <a:avLst/>
          </a:prstGeom>
        </p:spPr>
      </p:pic>
      <p:pic>
        <p:nvPicPr>
          <p:cNvPr id="26" name="Picture 25"/>
          <p:cNvPicPr/>
          <p:nvPr/>
        </p:nvPicPr>
        <p:blipFill>
          <a:blip r:embed="rId3"/>
          <a:stretch>
            <a:fillRect/>
          </a:stretch>
        </p:blipFill>
        <p:spPr>
          <a:xfrm>
            <a:off x="2427444" y="3710592"/>
            <a:ext cx="5756594" cy="2830424"/>
          </a:xfrm>
          <a:prstGeom prst="rect">
            <a:avLst/>
          </a:prstGeom>
        </p:spPr>
      </p:pic>
    </p:spTree>
    <p:extLst>
      <p:ext uri="{BB962C8B-B14F-4D97-AF65-F5344CB8AC3E}">
        <p14:creationId xmlns:p14="http://schemas.microsoft.com/office/powerpoint/2010/main" val="1133788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592310" y="2620590"/>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روش های تجربی</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16/30</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ارزیابی مقاومت به قارچ</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نمونه ها به طور دوره </a:t>
            </a:r>
            <a:r>
              <a:rPr lang="fa-IR" sz="2800" dirty="0" smtClean="0">
                <a:cs typeface="B Nazanin" panose="00000400000000000000" pitchFamily="2" charset="-78"/>
              </a:rPr>
              <a:t>ای </a:t>
            </a:r>
            <a:r>
              <a:rPr lang="fa-IR" sz="2800" dirty="0">
                <a:cs typeface="B Nazanin" panose="00000400000000000000" pitchFamily="2" charset="-78"/>
              </a:rPr>
              <a:t>بازرسی و از نظر رشد کپک قارچی درجه بندی شدند. مقیاس درجه بندی بر اساس پوشش سطح کپک نمونه ها بود. بعد از هر ارزیابی، آب در </a:t>
            </a:r>
            <a:r>
              <a:rPr lang="fa-IR" sz="2800" dirty="0" smtClean="0">
                <a:cs typeface="B Nazanin" panose="00000400000000000000" pitchFamily="2" charset="-78"/>
              </a:rPr>
              <a:t>محفظه </a:t>
            </a:r>
            <a:r>
              <a:rPr lang="fa-IR" sz="2800" dirty="0">
                <a:cs typeface="B Nazanin" panose="00000400000000000000" pitchFamily="2" charset="-78"/>
              </a:rPr>
              <a:t>ها برای حفظ رطوبت </a:t>
            </a:r>
            <a:r>
              <a:rPr lang="fa-IR" sz="2800" dirty="0" smtClean="0">
                <a:cs typeface="B Nazanin" panose="00000400000000000000" pitchFamily="2" charset="-78"/>
              </a:rPr>
              <a:t>بهینه </a:t>
            </a:r>
            <a:r>
              <a:rPr lang="fa-IR" sz="2800" dirty="0">
                <a:cs typeface="B Nazanin" panose="00000400000000000000" pitchFamily="2" charset="-78"/>
              </a:rPr>
              <a:t>برای شرایط رشد خوب  قارچ در محیط پلاستیکی پرشدند. عکس معرف رشد کپک و شاهد در ذیل دیده می شود.</a:t>
            </a:r>
          </a:p>
        </p:txBody>
      </p:sp>
    </p:spTree>
    <p:extLst>
      <p:ext uri="{BB962C8B-B14F-4D97-AF65-F5344CB8AC3E}">
        <p14:creationId xmlns:p14="http://schemas.microsoft.com/office/powerpoint/2010/main" val="634935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310</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22</cp:revision>
  <dcterms:created xsi:type="dcterms:W3CDTF">2014-08-21T18:02:58Z</dcterms:created>
  <dcterms:modified xsi:type="dcterms:W3CDTF">2017-11-28T08:09:01Z</dcterms:modified>
</cp:coreProperties>
</file>